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2" r:id="rId3"/>
    <p:sldId id="293" r:id="rId4"/>
    <p:sldId id="294" r:id="rId5"/>
    <p:sldId id="289" r:id="rId6"/>
    <p:sldId id="257" r:id="rId7"/>
    <p:sldId id="258" r:id="rId8"/>
    <p:sldId id="264" r:id="rId9"/>
    <p:sldId id="267" r:id="rId10"/>
    <p:sldId id="259" r:id="rId11"/>
    <p:sldId id="287" r:id="rId12"/>
    <p:sldId id="286" r:id="rId13"/>
    <p:sldId id="288" r:id="rId14"/>
    <p:sldId id="260" r:id="rId15"/>
    <p:sldId id="261" r:id="rId16"/>
    <p:sldId id="266" r:id="rId17"/>
    <p:sldId id="263" r:id="rId18"/>
    <p:sldId id="262" r:id="rId19"/>
    <p:sldId id="283" r:id="rId20"/>
    <p:sldId id="268" r:id="rId21"/>
    <p:sldId id="269" r:id="rId22"/>
    <p:sldId id="280" r:id="rId23"/>
    <p:sldId id="291" r:id="rId24"/>
    <p:sldId id="270" r:id="rId25"/>
    <p:sldId id="279" r:id="rId26"/>
    <p:sldId id="274" r:id="rId27"/>
    <p:sldId id="278" r:id="rId28"/>
    <p:sldId id="295" r:id="rId29"/>
    <p:sldId id="275" r:id="rId30"/>
    <p:sldId id="271" r:id="rId31"/>
    <p:sldId id="277" r:id="rId32"/>
    <p:sldId id="276" r:id="rId33"/>
    <p:sldId id="272" r:id="rId34"/>
    <p:sldId id="296" r:id="rId35"/>
    <p:sldId id="281" r:id="rId36"/>
    <p:sldId id="273" r:id="rId37"/>
    <p:sldId id="282" r:id="rId38"/>
    <p:sldId id="284" r:id="rId39"/>
    <p:sldId id="265" r:id="rId40"/>
    <p:sldId id="29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DC5300-ED49-4511-9E8A-97FF68A31D6A}"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15CC3-73F2-4467-97F8-52D23C41FD3B}" type="slidenum">
              <a:rPr lang="en-US" smtClean="0"/>
              <a:t>‹#›</a:t>
            </a:fld>
            <a:endParaRPr lang="en-US"/>
          </a:p>
        </p:txBody>
      </p:sp>
    </p:spTree>
    <p:extLst>
      <p:ext uri="{BB962C8B-B14F-4D97-AF65-F5344CB8AC3E}">
        <p14:creationId xmlns:p14="http://schemas.microsoft.com/office/powerpoint/2010/main" val="2697476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C5300-ED49-4511-9E8A-97FF68A31D6A}"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15CC3-73F2-4467-97F8-52D23C41FD3B}" type="slidenum">
              <a:rPr lang="en-US" smtClean="0"/>
              <a:t>‹#›</a:t>
            </a:fld>
            <a:endParaRPr lang="en-US"/>
          </a:p>
        </p:txBody>
      </p:sp>
    </p:spTree>
    <p:extLst>
      <p:ext uri="{BB962C8B-B14F-4D97-AF65-F5344CB8AC3E}">
        <p14:creationId xmlns:p14="http://schemas.microsoft.com/office/powerpoint/2010/main" val="656395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C5300-ED49-4511-9E8A-97FF68A31D6A}"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15CC3-73F2-4467-97F8-52D23C41FD3B}" type="slidenum">
              <a:rPr lang="en-US" smtClean="0"/>
              <a:t>‹#›</a:t>
            </a:fld>
            <a:endParaRPr lang="en-US"/>
          </a:p>
        </p:txBody>
      </p:sp>
    </p:spTree>
    <p:extLst>
      <p:ext uri="{BB962C8B-B14F-4D97-AF65-F5344CB8AC3E}">
        <p14:creationId xmlns:p14="http://schemas.microsoft.com/office/powerpoint/2010/main" val="110667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C5300-ED49-4511-9E8A-97FF68A31D6A}"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15CC3-73F2-4467-97F8-52D23C41FD3B}" type="slidenum">
              <a:rPr lang="en-US" smtClean="0"/>
              <a:t>‹#›</a:t>
            </a:fld>
            <a:endParaRPr lang="en-US"/>
          </a:p>
        </p:txBody>
      </p:sp>
    </p:spTree>
    <p:extLst>
      <p:ext uri="{BB962C8B-B14F-4D97-AF65-F5344CB8AC3E}">
        <p14:creationId xmlns:p14="http://schemas.microsoft.com/office/powerpoint/2010/main" val="866889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DC5300-ED49-4511-9E8A-97FF68A31D6A}"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15CC3-73F2-4467-97F8-52D23C41FD3B}" type="slidenum">
              <a:rPr lang="en-US" smtClean="0"/>
              <a:t>‹#›</a:t>
            </a:fld>
            <a:endParaRPr lang="en-US"/>
          </a:p>
        </p:txBody>
      </p:sp>
    </p:spTree>
    <p:extLst>
      <p:ext uri="{BB962C8B-B14F-4D97-AF65-F5344CB8AC3E}">
        <p14:creationId xmlns:p14="http://schemas.microsoft.com/office/powerpoint/2010/main" val="3591470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DC5300-ED49-4511-9E8A-97FF68A31D6A}" type="datetimeFigureOut">
              <a:rPr lang="en-US" smtClean="0"/>
              <a:t>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15CC3-73F2-4467-97F8-52D23C41FD3B}" type="slidenum">
              <a:rPr lang="en-US" smtClean="0"/>
              <a:t>‹#›</a:t>
            </a:fld>
            <a:endParaRPr lang="en-US"/>
          </a:p>
        </p:txBody>
      </p:sp>
    </p:spTree>
    <p:extLst>
      <p:ext uri="{BB962C8B-B14F-4D97-AF65-F5344CB8AC3E}">
        <p14:creationId xmlns:p14="http://schemas.microsoft.com/office/powerpoint/2010/main" val="1768228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DC5300-ED49-4511-9E8A-97FF68A31D6A}" type="datetimeFigureOut">
              <a:rPr lang="en-US" smtClean="0"/>
              <a:t>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715CC3-73F2-4467-97F8-52D23C41FD3B}" type="slidenum">
              <a:rPr lang="en-US" smtClean="0"/>
              <a:t>‹#›</a:t>
            </a:fld>
            <a:endParaRPr lang="en-US"/>
          </a:p>
        </p:txBody>
      </p:sp>
    </p:spTree>
    <p:extLst>
      <p:ext uri="{BB962C8B-B14F-4D97-AF65-F5344CB8AC3E}">
        <p14:creationId xmlns:p14="http://schemas.microsoft.com/office/powerpoint/2010/main" val="3359523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DC5300-ED49-4511-9E8A-97FF68A31D6A}" type="datetimeFigureOut">
              <a:rPr lang="en-US" smtClean="0"/>
              <a:t>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715CC3-73F2-4467-97F8-52D23C41FD3B}" type="slidenum">
              <a:rPr lang="en-US" smtClean="0"/>
              <a:t>‹#›</a:t>
            </a:fld>
            <a:endParaRPr lang="en-US"/>
          </a:p>
        </p:txBody>
      </p:sp>
    </p:spTree>
    <p:extLst>
      <p:ext uri="{BB962C8B-B14F-4D97-AF65-F5344CB8AC3E}">
        <p14:creationId xmlns:p14="http://schemas.microsoft.com/office/powerpoint/2010/main" val="3293724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DC5300-ED49-4511-9E8A-97FF68A31D6A}" type="datetimeFigureOut">
              <a:rPr lang="en-US" smtClean="0"/>
              <a:t>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715CC3-73F2-4467-97F8-52D23C41FD3B}" type="slidenum">
              <a:rPr lang="en-US" smtClean="0"/>
              <a:t>‹#›</a:t>
            </a:fld>
            <a:endParaRPr lang="en-US"/>
          </a:p>
        </p:txBody>
      </p:sp>
    </p:spTree>
    <p:extLst>
      <p:ext uri="{BB962C8B-B14F-4D97-AF65-F5344CB8AC3E}">
        <p14:creationId xmlns:p14="http://schemas.microsoft.com/office/powerpoint/2010/main" val="1545595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DC5300-ED49-4511-9E8A-97FF68A31D6A}" type="datetimeFigureOut">
              <a:rPr lang="en-US" smtClean="0"/>
              <a:t>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15CC3-73F2-4467-97F8-52D23C41FD3B}" type="slidenum">
              <a:rPr lang="en-US" smtClean="0"/>
              <a:t>‹#›</a:t>
            </a:fld>
            <a:endParaRPr lang="en-US"/>
          </a:p>
        </p:txBody>
      </p:sp>
    </p:spTree>
    <p:extLst>
      <p:ext uri="{BB962C8B-B14F-4D97-AF65-F5344CB8AC3E}">
        <p14:creationId xmlns:p14="http://schemas.microsoft.com/office/powerpoint/2010/main" val="1080839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DC5300-ED49-4511-9E8A-97FF68A31D6A}" type="datetimeFigureOut">
              <a:rPr lang="en-US" smtClean="0"/>
              <a:t>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15CC3-73F2-4467-97F8-52D23C41FD3B}" type="slidenum">
              <a:rPr lang="en-US" smtClean="0"/>
              <a:t>‹#›</a:t>
            </a:fld>
            <a:endParaRPr lang="en-US"/>
          </a:p>
        </p:txBody>
      </p:sp>
    </p:spTree>
    <p:extLst>
      <p:ext uri="{BB962C8B-B14F-4D97-AF65-F5344CB8AC3E}">
        <p14:creationId xmlns:p14="http://schemas.microsoft.com/office/powerpoint/2010/main" val="1090075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C5300-ED49-4511-9E8A-97FF68A31D6A}" type="datetimeFigureOut">
              <a:rPr lang="en-US" smtClean="0"/>
              <a:t>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15CC3-73F2-4467-97F8-52D23C41FD3B}" type="slidenum">
              <a:rPr lang="en-US" smtClean="0"/>
              <a:t>‹#›</a:t>
            </a:fld>
            <a:endParaRPr lang="en-US"/>
          </a:p>
        </p:txBody>
      </p:sp>
    </p:spTree>
    <p:extLst>
      <p:ext uri="{BB962C8B-B14F-4D97-AF65-F5344CB8AC3E}">
        <p14:creationId xmlns:p14="http://schemas.microsoft.com/office/powerpoint/2010/main" val="1127529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600"/>
          </a:xfrm>
        </p:spPr>
        <p:txBody>
          <a:bodyPr>
            <a:normAutofit/>
          </a:bodyPr>
          <a:lstStyle/>
          <a:p>
            <a:r>
              <a:rPr lang="en-US" sz="8800" dirty="0" smtClean="0">
                <a:solidFill>
                  <a:srgbClr val="FFFF00"/>
                </a:solidFill>
              </a:rPr>
              <a:t>Calvinism </a:t>
            </a:r>
            <a:br>
              <a:rPr lang="en-US" sz="8800" dirty="0" smtClean="0">
                <a:solidFill>
                  <a:srgbClr val="FFFF00"/>
                </a:solidFill>
              </a:rPr>
            </a:br>
            <a:r>
              <a:rPr lang="en-US" sz="8800" dirty="0" smtClean="0">
                <a:solidFill>
                  <a:srgbClr val="FFFF00"/>
                </a:solidFill>
              </a:rPr>
              <a:t>Calmly </a:t>
            </a:r>
            <a:br>
              <a:rPr lang="en-US" sz="8800" dirty="0" smtClean="0">
                <a:solidFill>
                  <a:srgbClr val="FFFF00"/>
                </a:solidFill>
              </a:rPr>
            </a:br>
            <a:r>
              <a:rPr lang="en-US" sz="8800" dirty="0" smtClean="0">
                <a:solidFill>
                  <a:srgbClr val="FFFF00"/>
                </a:solidFill>
              </a:rPr>
              <a:t>Considered</a:t>
            </a:r>
            <a:endParaRPr lang="en-US" sz="8800" dirty="0">
              <a:solidFill>
                <a:srgbClr val="FFFF00"/>
              </a:solidFill>
            </a:endParaRPr>
          </a:p>
        </p:txBody>
      </p:sp>
    </p:spTree>
    <p:extLst>
      <p:ext uri="{BB962C8B-B14F-4D97-AF65-F5344CB8AC3E}">
        <p14:creationId xmlns:p14="http://schemas.microsoft.com/office/powerpoint/2010/main" val="42126902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5791200"/>
          </a:xfrm>
        </p:spPr>
        <p:txBody>
          <a:bodyPr>
            <a:normAutofit/>
          </a:bodyPr>
          <a:lstStyle/>
          <a:p>
            <a:pPr algn="just"/>
            <a:r>
              <a:rPr lang="en-US" sz="4800" dirty="0" smtClean="0">
                <a:solidFill>
                  <a:srgbClr val="FFFF00"/>
                </a:solidFill>
              </a:rPr>
              <a:t>U = Unconditional Election</a:t>
            </a:r>
          </a:p>
          <a:p>
            <a:pPr algn="l"/>
            <a:r>
              <a:rPr lang="en-US" sz="2800" dirty="0" smtClean="0">
                <a:solidFill>
                  <a:schemeClr val="bg1"/>
                </a:solidFill>
              </a:rPr>
              <a:t>“By </a:t>
            </a:r>
            <a:r>
              <a:rPr lang="en-US" sz="2800" dirty="0">
                <a:solidFill>
                  <a:schemeClr val="bg1"/>
                </a:solidFill>
              </a:rPr>
              <a:t>the decree of God, for the manifestation of His glory, some men and angels are predestinated unto everlasting life; and others foreordained to everlasting death. </a:t>
            </a:r>
            <a:r>
              <a:rPr lang="en-US" sz="2800" dirty="0" smtClean="0">
                <a:solidFill>
                  <a:schemeClr val="bg1"/>
                </a:solidFill>
              </a:rPr>
              <a:t>…These </a:t>
            </a:r>
            <a:r>
              <a:rPr lang="en-US" sz="2800" dirty="0">
                <a:solidFill>
                  <a:schemeClr val="bg1"/>
                </a:solidFill>
              </a:rPr>
              <a:t>angels and men, thus predestinated, and foreordained, are particularly and unchangeably designed, and their number so certain and definite, that it cannot be either increased or diminished</a:t>
            </a:r>
            <a:r>
              <a:rPr lang="en-US" sz="2800" dirty="0" smtClean="0">
                <a:solidFill>
                  <a:schemeClr val="bg1"/>
                </a:solidFill>
              </a:rPr>
              <a:t>.” </a:t>
            </a:r>
          </a:p>
          <a:p>
            <a:pPr algn="l"/>
            <a:r>
              <a:rPr lang="en-US" sz="2800" dirty="0" smtClean="0">
                <a:solidFill>
                  <a:schemeClr val="bg1"/>
                </a:solidFill>
              </a:rPr>
              <a:t>-Westminster Confession (Chapter </a:t>
            </a:r>
            <a:r>
              <a:rPr lang="en-US" sz="2800" dirty="0">
                <a:solidFill>
                  <a:schemeClr val="bg1"/>
                </a:solidFill>
              </a:rPr>
              <a:t>3 </a:t>
            </a:r>
            <a:r>
              <a:rPr lang="en-US" sz="2800" dirty="0" smtClean="0">
                <a:solidFill>
                  <a:schemeClr val="bg1"/>
                </a:solidFill>
              </a:rPr>
              <a:t>Paragraphs 3 &amp; </a:t>
            </a:r>
            <a:r>
              <a:rPr lang="en-US" sz="2800" dirty="0">
                <a:solidFill>
                  <a:schemeClr val="bg1"/>
                </a:solidFill>
              </a:rPr>
              <a:t>4)</a:t>
            </a:r>
          </a:p>
        </p:txBody>
      </p:sp>
    </p:spTree>
    <p:extLst>
      <p:ext uri="{BB962C8B-B14F-4D97-AF65-F5344CB8AC3E}">
        <p14:creationId xmlns:p14="http://schemas.microsoft.com/office/powerpoint/2010/main" val="2310153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52400"/>
            <a:ext cx="8610600" cy="5791200"/>
          </a:xfrm>
        </p:spPr>
        <p:txBody>
          <a:bodyPr>
            <a:noAutofit/>
          </a:bodyPr>
          <a:lstStyle/>
          <a:p>
            <a:pPr algn="just"/>
            <a:r>
              <a:rPr lang="en-US" sz="4800" dirty="0" smtClean="0">
                <a:solidFill>
                  <a:srgbClr val="FFFF00"/>
                </a:solidFill>
              </a:rPr>
              <a:t>U = Unconditional Election</a:t>
            </a:r>
          </a:p>
          <a:p>
            <a:pPr algn="l"/>
            <a:r>
              <a:rPr lang="en-US" b="1" dirty="0" smtClean="0">
                <a:solidFill>
                  <a:schemeClr val="bg1"/>
                </a:solidFill>
              </a:rPr>
              <a:t>Ephesians 2:5 </a:t>
            </a:r>
            <a:r>
              <a:rPr lang="en-US" dirty="0" smtClean="0">
                <a:solidFill>
                  <a:schemeClr val="bg1"/>
                </a:solidFill>
              </a:rPr>
              <a:t>“…it </a:t>
            </a:r>
            <a:r>
              <a:rPr lang="en-US" dirty="0">
                <a:solidFill>
                  <a:schemeClr val="bg1"/>
                </a:solidFill>
              </a:rPr>
              <a:t>is by </a:t>
            </a:r>
            <a:r>
              <a:rPr lang="en-US" dirty="0" smtClean="0">
                <a:solidFill>
                  <a:schemeClr val="bg1"/>
                </a:solidFill>
              </a:rPr>
              <a:t>grace </a:t>
            </a:r>
            <a:r>
              <a:rPr lang="en-US" dirty="0">
                <a:solidFill>
                  <a:schemeClr val="bg1"/>
                </a:solidFill>
              </a:rPr>
              <a:t>you have been saved</a:t>
            </a:r>
            <a:r>
              <a:rPr lang="en-US" dirty="0" smtClean="0">
                <a:solidFill>
                  <a:schemeClr val="bg1"/>
                </a:solidFill>
              </a:rPr>
              <a:t>. </a:t>
            </a:r>
            <a:r>
              <a:rPr lang="en-US" baseline="30000" dirty="0">
                <a:solidFill>
                  <a:schemeClr val="bg1"/>
                </a:solidFill>
              </a:rPr>
              <a:t>6</a:t>
            </a:r>
            <a:r>
              <a:rPr lang="en-US" dirty="0">
                <a:solidFill>
                  <a:schemeClr val="bg1"/>
                </a:solidFill>
              </a:rPr>
              <a:t> And God raised us up with </a:t>
            </a:r>
            <a:r>
              <a:rPr lang="en-US" dirty="0" smtClean="0">
                <a:solidFill>
                  <a:schemeClr val="bg1"/>
                </a:solidFill>
              </a:rPr>
              <a:t>Christ</a:t>
            </a:r>
            <a:r>
              <a:rPr lang="en-US" baseline="30000" dirty="0" smtClean="0">
                <a:solidFill>
                  <a:schemeClr val="bg1"/>
                </a:solidFill>
              </a:rPr>
              <a:t> </a:t>
            </a:r>
            <a:r>
              <a:rPr lang="en-US" dirty="0">
                <a:solidFill>
                  <a:schemeClr val="bg1"/>
                </a:solidFill>
              </a:rPr>
              <a:t>and seated us with </a:t>
            </a:r>
            <a:r>
              <a:rPr lang="en-US" dirty="0" smtClean="0">
                <a:solidFill>
                  <a:schemeClr val="bg1"/>
                </a:solidFill>
              </a:rPr>
              <a:t>him</a:t>
            </a:r>
            <a:r>
              <a:rPr lang="en-US" baseline="30000" dirty="0" smtClean="0">
                <a:solidFill>
                  <a:schemeClr val="bg1"/>
                </a:solidFill>
              </a:rPr>
              <a:t> </a:t>
            </a:r>
            <a:r>
              <a:rPr lang="en-US" dirty="0">
                <a:solidFill>
                  <a:schemeClr val="bg1"/>
                </a:solidFill>
              </a:rPr>
              <a:t>in the heavenly </a:t>
            </a:r>
            <a:r>
              <a:rPr lang="en-US" dirty="0" smtClean="0">
                <a:solidFill>
                  <a:schemeClr val="bg1"/>
                </a:solidFill>
              </a:rPr>
              <a:t>realms</a:t>
            </a:r>
            <a:r>
              <a:rPr lang="en-US" baseline="30000" dirty="0" smtClean="0">
                <a:solidFill>
                  <a:schemeClr val="bg1"/>
                </a:solidFill>
              </a:rPr>
              <a:t> </a:t>
            </a:r>
            <a:r>
              <a:rPr lang="en-US" dirty="0">
                <a:solidFill>
                  <a:schemeClr val="bg1"/>
                </a:solidFill>
              </a:rPr>
              <a:t>in Christ Jesus</a:t>
            </a:r>
            <a:r>
              <a:rPr lang="en-US" dirty="0" smtClean="0">
                <a:solidFill>
                  <a:schemeClr val="bg1"/>
                </a:solidFill>
              </a:rPr>
              <a:t>, </a:t>
            </a:r>
            <a:r>
              <a:rPr lang="en-US" baseline="30000" dirty="0">
                <a:solidFill>
                  <a:schemeClr val="bg1"/>
                </a:solidFill>
              </a:rPr>
              <a:t>7</a:t>
            </a:r>
            <a:r>
              <a:rPr lang="en-US" dirty="0">
                <a:solidFill>
                  <a:schemeClr val="bg1"/>
                </a:solidFill>
              </a:rPr>
              <a:t> in order that in the coming ages he might show the incomparable riches of his grace</a:t>
            </a:r>
            <a:r>
              <a:rPr lang="en-US" dirty="0" smtClean="0">
                <a:solidFill>
                  <a:schemeClr val="bg1"/>
                </a:solidFill>
              </a:rPr>
              <a:t>,</a:t>
            </a:r>
            <a:r>
              <a:rPr lang="en-US" baseline="30000" dirty="0" smtClean="0">
                <a:solidFill>
                  <a:schemeClr val="bg1"/>
                </a:solidFill>
              </a:rPr>
              <a:t> </a:t>
            </a:r>
            <a:r>
              <a:rPr lang="en-US" dirty="0">
                <a:solidFill>
                  <a:schemeClr val="bg1"/>
                </a:solidFill>
              </a:rPr>
              <a:t>expressed in his </a:t>
            </a:r>
            <a:r>
              <a:rPr lang="en-US" dirty="0" smtClean="0">
                <a:solidFill>
                  <a:schemeClr val="bg1"/>
                </a:solidFill>
              </a:rPr>
              <a:t>kindness</a:t>
            </a:r>
            <a:r>
              <a:rPr lang="en-US" baseline="30000" dirty="0" smtClean="0">
                <a:solidFill>
                  <a:schemeClr val="bg1"/>
                </a:solidFill>
              </a:rPr>
              <a:t> </a:t>
            </a:r>
            <a:r>
              <a:rPr lang="en-US" dirty="0">
                <a:solidFill>
                  <a:schemeClr val="bg1"/>
                </a:solidFill>
              </a:rPr>
              <a:t>to us in Christ Jesus</a:t>
            </a:r>
            <a:r>
              <a:rPr lang="en-US" dirty="0" smtClean="0">
                <a:solidFill>
                  <a:schemeClr val="bg1"/>
                </a:solidFill>
              </a:rPr>
              <a:t>. </a:t>
            </a:r>
            <a:r>
              <a:rPr lang="en-US" baseline="30000" dirty="0">
                <a:solidFill>
                  <a:schemeClr val="bg1"/>
                </a:solidFill>
              </a:rPr>
              <a:t>8</a:t>
            </a:r>
            <a:r>
              <a:rPr lang="en-US" dirty="0">
                <a:solidFill>
                  <a:schemeClr val="bg1"/>
                </a:solidFill>
              </a:rPr>
              <a:t> For it is by </a:t>
            </a:r>
            <a:r>
              <a:rPr lang="en-US" dirty="0" smtClean="0">
                <a:solidFill>
                  <a:schemeClr val="bg1"/>
                </a:solidFill>
              </a:rPr>
              <a:t>grace</a:t>
            </a:r>
            <a:r>
              <a:rPr lang="en-US" baseline="30000" dirty="0" smtClean="0">
                <a:solidFill>
                  <a:schemeClr val="bg1"/>
                </a:solidFill>
              </a:rPr>
              <a:t> </a:t>
            </a:r>
            <a:r>
              <a:rPr lang="en-US" dirty="0">
                <a:solidFill>
                  <a:schemeClr val="bg1"/>
                </a:solidFill>
              </a:rPr>
              <a:t>you have been saved</a:t>
            </a:r>
            <a:r>
              <a:rPr lang="en-US" dirty="0" smtClean="0">
                <a:solidFill>
                  <a:schemeClr val="bg1"/>
                </a:solidFill>
              </a:rPr>
              <a:t>,</a:t>
            </a:r>
            <a:r>
              <a:rPr lang="en-US" baseline="30000" dirty="0" smtClean="0">
                <a:solidFill>
                  <a:schemeClr val="bg1"/>
                </a:solidFill>
              </a:rPr>
              <a:t> </a:t>
            </a:r>
            <a:r>
              <a:rPr lang="en-US" dirty="0">
                <a:solidFill>
                  <a:schemeClr val="bg1"/>
                </a:solidFill>
              </a:rPr>
              <a:t>through </a:t>
            </a:r>
            <a:r>
              <a:rPr lang="en-US" dirty="0" smtClean="0">
                <a:solidFill>
                  <a:schemeClr val="bg1"/>
                </a:solidFill>
              </a:rPr>
              <a:t>faith-</a:t>
            </a:r>
            <a:r>
              <a:rPr lang="en-US" dirty="0">
                <a:solidFill>
                  <a:schemeClr val="bg1"/>
                </a:solidFill>
              </a:rPr>
              <a:t>-and this not from yourselves, it is the gift of God-</a:t>
            </a:r>
            <a:r>
              <a:rPr lang="en-US" dirty="0" smtClean="0">
                <a:solidFill>
                  <a:schemeClr val="bg1"/>
                </a:solidFill>
              </a:rPr>
              <a:t>- </a:t>
            </a:r>
            <a:r>
              <a:rPr lang="en-US" baseline="30000" dirty="0">
                <a:solidFill>
                  <a:schemeClr val="bg1"/>
                </a:solidFill>
              </a:rPr>
              <a:t>9</a:t>
            </a:r>
            <a:r>
              <a:rPr lang="en-US" dirty="0">
                <a:solidFill>
                  <a:schemeClr val="bg1"/>
                </a:solidFill>
              </a:rPr>
              <a:t> not by works</a:t>
            </a:r>
            <a:r>
              <a:rPr lang="en-US" dirty="0" smtClean="0">
                <a:solidFill>
                  <a:schemeClr val="bg1"/>
                </a:solidFill>
              </a:rPr>
              <a:t>,</a:t>
            </a:r>
            <a:r>
              <a:rPr lang="en-US" baseline="30000" dirty="0" smtClean="0">
                <a:solidFill>
                  <a:schemeClr val="bg1"/>
                </a:solidFill>
              </a:rPr>
              <a:t> </a:t>
            </a:r>
            <a:r>
              <a:rPr lang="en-US" dirty="0">
                <a:solidFill>
                  <a:schemeClr val="bg1"/>
                </a:solidFill>
              </a:rPr>
              <a:t>so that no one can boast</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1627740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5791200"/>
          </a:xfrm>
        </p:spPr>
        <p:txBody>
          <a:bodyPr>
            <a:normAutofit fontScale="92500"/>
          </a:bodyPr>
          <a:lstStyle/>
          <a:p>
            <a:pPr algn="just"/>
            <a:r>
              <a:rPr lang="en-US" sz="4800" dirty="0" smtClean="0">
                <a:solidFill>
                  <a:srgbClr val="FFFF00"/>
                </a:solidFill>
              </a:rPr>
              <a:t>U = Unconditional Election</a:t>
            </a:r>
          </a:p>
          <a:p>
            <a:pPr algn="l"/>
            <a:r>
              <a:rPr lang="en-US" sz="2800" b="1" dirty="0" smtClean="0">
                <a:solidFill>
                  <a:schemeClr val="bg1"/>
                </a:solidFill>
              </a:rPr>
              <a:t>1Peter 2:6 </a:t>
            </a:r>
            <a:r>
              <a:rPr lang="en-US" sz="2800" dirty="0" smtClean="0">
                <a:solidFill>
                  <a:schemeClr val="bg1"/>
                </a:solidFill>
              </a:rPr>
              <a:t>For </a:t>
            </a:r>
            <a:r>
              <a:rPr lang="en-US" sz="2800" dirty="0">
                <a:solidFill>
                  <a:schemeClr val="bg1"/>
                </a:solidFill>
              </a:rPr>
              <a:t>in Scripture it says: "See, I lay a stone in Zion, a chosen and precious cornerstone</a:t>
            </a:r>
            <a:r>
              <a:rPr lang="en-US" sz="2800" dirty="0" smtClean="0">
                <a:solidFill>
                  <a:schemeClr val="bg1"/>
                </a:solidFill>
              </a:rPr>
              <a:t>,</a:t>
            </a:r>
            <a:r>
              <a:rPr lang="en-US" sz="2800" baseline="30000" dirty="0" smtClean="0">
                <a:solidFill>
                  <a:schemeClr val="bg1"/>
                </a:solidFill>
              </a:rPr>
              <a:t> </a:t>
            </a:r>
            <a:r>
              <a:rPr lang="en-US" sz="2800" dirty="0">
                <a:solidFill>
                  <a:schemeClr val="bg1"/>
                </a:solidFill>
              </a:rPr>
              <a:t>and the one who trusts in him will never be put to shame</a:t>
            </a:r>
            <a:r>
              <a:rPr lang="en-US" sz="2800" dirty="0" smtClean="0">
                <a:solidFill>
                  <a:schemeClr val="bg1"/>
                </a:solidFill>
              </a:rPr>
              <a:t>." </a:t>
            </a:r>
            <a:r>
              <a:rPr lang="en-US" sz="2800" baseline="30000" dirty="0">
                <a:solidFill>
                  <a:schemeClr val="bg1"/>
                </a:solidFill>
              </a:rPr>
              <a:t>7</a:t>
            </a:r>
            <a:r>
              <a:rPr lang="en-US" sz="2800" dirty="0">
                <a:solidFill>
                  <a:schemeClr val="bg1"/>
                </a:solidFill>
              </a:rPr>
              <a:t> Now to you who believe, this stone is precious. But to those who do not believe</a:t>
            </a:r>
            <a:r>
              <a:rPr lang="en-US" sz="2800" dirty="0" smtClean="0">
                <a:solidFill>
                  <a:schemeClr val="bg1"/>
                </a:solidFill>
              </a:rPr>
              <a:t>, "</a:t>
            </a:r>
            <a:r>
              <a:rPr lang="en-US" sz="2800" dirty="0">
                <a:solidFill>
                  <a:schemeClr val="bg1"/>
                </a:solidFill>
              </a:rPr>
              <a:t>The stone the builders </a:t>
            </a:r>
            <a:r>
              <a:rPr lang="en-US" sz="2800" dirty="0" smtClean="0">
                <a:solidFill>
                  <a:schemeClr val="bg1"/>
                </a:solidFill>
              </a:rPr>
              <a:t>rejected</a:t>
            </a:r>
            <a:r>
              <a:rPr lang="en-US" sz="2800" baseline="30000" dirty="0" smtClean="0">
                <a:solidFill>
                  <a:schemeClr val="bg1"/>
                </a:solidFill>
              </a:rPr>
              <a:t> </a:t>
            </a:r>
            <a:r>
              <a:rPr lang="en-US" sz="2800" dirty="0">
                <a:solidFill>
                  <a:schemeClr val="bg1"/>
                </a:solidFill>
              </a:rPr>
              <a:t>has become the capstone</a:t>
            </a:r>
            <a:r>
              <a:rPr lang="en-US" sz="2800" dirty="0" smtClean="0">
                <a:solidFill>
                  <a:schemeClr val="bg1"/>
                </a:solidFill>
              </a:rPr>
              <a:t>,”</a:t>
            </a:r>
            <a:r>
              <a:rPr lang="en-US" sz="2800" baseline="30000" dirty="0" smtClean="0">
                <a:solidFill>
                  <a:schemeClr val="bg1"/>
                </a:solidFill>
              </a:rPr>
              <a:t> 8</a:t>
            </a:r>
            <a:r>
              <a:rPr lang="en-US" sz="2800" dirty="0" smtClean="0">
                <a:solidFill>
                  <a:schemeClr val="bg1"/>
                </a:solidFill>
              </a:rPr>
              <a:t> </a:t>
            </a:r>
            <a:r>
              <a:rPr lang="en-US" sz="2800" dirty="0">
                <a:solidFill>
                  <a:schemeClr val="bg1"/>
                </a:solidFill>
              </a:rPr>
              <a:t>and, "A stone that causes men to stumble and a rock that makes them </a:t>
            </a:r>
            <a:r>
              <a:rPr lang="en-US" sz="2800" dirty="0" smtClean="0">
                <a:solidFill>
                  <a:schemeClr val="bg1"/>
                </a:solidFill>
              </a:rPr>
              <a:t>fall.” They </a:t>
            </a:r>
            <a:r>
              <a:rPr lang="en-US" sz="2800" dirty="0">
                <a:solidFill>
                  <a:schemeClr val="bg1"/>
                </a:solidFill>
              </a:rPr>
              <a:t>stumble because they disobey the message--which is also what they were destined for</a:t>
            </a:r>
            <a:r>
              <a:rPr lang="en-US" sz="2800" dirty="0" smtClean="0">
                <a:solidFill>
                  <a:schemeClr val="bg1"/>
                </a:solidFill>
              </a:rPr>
              <a:t>. </a:t>
            </a:r>
            <a:r>
              <a:rPr lang="en-US" sz="2800" baseline="30000" dirty="0">
                <a:solidFill>
                  <a:schemeClr val="bg1"/>
                </a:solidFill>
              </a:rPr>
              <a:t>9</a:t>
            </a:r>
            <a:r>
              <a:rPr lang="en-US" sz="2800" dirty="0">
                <a:solidFill>
                  <a:schemeClr val="bg1"/>
                </a:solidFill>
              </a:rPr>
              <a:t> But you are a chosen people</a:t>
            </a:r>
            <a:r>
              <a:rPr lang="en-US" sz="2800" dirty="0" smtClean="0">
                <a:solidFill>
                  <a:schemeClr val="bg1"/>
                </a:solidFill>
              </a:rPr>
              <a:t>,</a:t>
            </a:r>
            <a:r>
              <a:rPr lang="en-US" sz="2800" baseline="30000" dirty="0" smtClean="0">
                <a:solidFill>
                  <a:schemeClr val="bg1"/>
                </a:solidFill>
              </a:rPr>
              <a:t> </a:t>
            </a:r>
            <a:r>
              <a:rPr lang="en-US" sz="2800" dirty="0">
                <a:solidFill>
                  <a:schemeClr val="bg1"/>
                </a:solidFill>
              </a:rPr>
              <a:t>a royal priesthood</a:t>
            </a:r>
            <a:r>
              <a:rPr lang="en-US" sz="2800" dirty="0" smtClean="0">
                <a:solidFill>
                  <a:schemeClr val="bg1"/>
                </a:solidFill>
              </a:rPr>
              <a:t>,</a:t>
            </a:r>
            <a:r>
              <a:rPr lang="en-US" sz="2800" baseline="30000" dirty="0" smtClean="0">
                <a:solidFill>
                  <a:schemeClr val="bg1"/>
                </a:solidFill>
              </a:rPr>
              <a:t> </a:t>
            </a:r>
            <a:r>
              <a:rPr lang="en-US" sz="2800" dirty="0">
                <a:solidFill>
                  <a:schemeClr val="bg1"/>
                </a:solidFill>
              </a:rPr>
              <a:t>a holy nation</a:t>
            </a:r>
            <a:r>
              <a:rPr lang="en-US" sz="2800" dirty="0" smtClean="0">
                <a:solidFill>
                  <a:schemeClr val="bg1"/>
                </a:solidFill>
              </a:rPr>
              <a:t>,</a:t>
            </a:r>
            <a:r>
              <a:rPr lang="en-US" sz="2800" baseline="30000" dirty="0" smtClean="0">
                <a:solidFill>
                  <a:schemeClr val="bg1"/>
                </a:solidFill>
              </a:rPr>
              <a:t> </a:t>
            </a:r>
            <a:r>
              <a:rPr lang="en-US" sz="2800" dirty="0">
                <a:solidFill>
                  <a:schemeClr val="bg1"/>
                </a:solidFill>
              </a:rPr>
              <a:t>a people belonging to God</a:t>
            </a:r>
            <a:r>
              <a:rPr lang="en-US" sz="2800" dirty="0" smtClean="0">
                <a:solidFill>
                  <a:schemeClr val="bg1"/>
                </a:solidFill>
              </a:rPr>
              <a:t>,</a:t>
            </a:r>
            <a:r>
              <a:rPr lang="en-US" sz="2800" baseline="30000" dirty="0" smtClean="0">
                <a:solidFill>
                  <a:schemeClr val="bg1"/>
                </a:solidFill>
              </a:rPr>
              <a:t> </a:t>
            </a:r>
            <a:r>
              <a:rPr lang="en-US" sz="2800" dirty="0">
                <a:solidFill>
                  <a:schemeClr val="bg1"/>
                </a:solidFill>
              </a:rPr>
              <a:t>that you may declare the praises of him who called you out of darkness into his wonderful </a:t>
            </a:r>
            <a:r>
              <a:rPr lang="en-US" sz="2800" dirty="0" smtClean="0">
                <a:solidFill>
                  <a:schemeClr val="bg1"/>
                </a:solidFill>
              </a:rPr>
              <a:t>light.”</a:t>
            </a:r>
            <a:endParaRPr lang="en-US" sz="2800" dirty="0">
              <a:solidFill>
                <a:schemeClr val="bg1"/>
              </a:solidFill>
            </a:endParaRPr>
          </a:p>
        </p:txBody>
      </p:sp>
    </p:spTree>
    <p:extLst>
      <p:ext uri="{BB962C8B-B14F-4D97-AF65-F5344CB8AC3E}">
        <p14:creationId xmlns:p14="http://schemas.microsoft.com/office/powerpoint/2010/main" val="26233392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5791200"/>
          </a:xfrm>
        </p:spPr>
        <p:txBody>
          <a:bodyPr>
            <a:normAutofit lnSpcReduction="10000"/>
          </a:bodyPr>
          <a:lstStyle/>
          <a:p>
            <a:pPr algn="just"/>
            <a:r>
              <a:rPr lang="en-US" sz="4800" dirty="0" smtClean="0">
                <a:solidFill>
                  <a:srgbClr val="FFFF00"/>
                </a:solidFill>
              </a:rPr>
              <a:t>U = Unconditional Election</a:t>
            </a:r>
          </a:p>
          <a:p>
            <a:pPr algn="l"/>
            <a:r>
              <a:rPr lang="en-US" sz="2800" dirty="0">
                <a:solidFill>
                  <a:schemeClr val="bg1"/>
                </a:solidFill>
              </a:rPr>
              <a:t>“God is said to have ordained from eternity those whom he wills to embrace in love and those upon whom he wills to vent his wrath.”  </a:t>
            </a:r>
            <a:endParaRPr lang="en-US" sz="2800" dirty="0" smtClean="0">
              <a:solidFill>
                <a:schemeClr val="bg1"/>
              </a:solidFill>
            </a:endParaRPr>
          </a:p>
          <a:p>
            <a:pPr algn="r"/>
            <a:r>
              <a:rPr lang="en-US" sz="2400" dirty="0" smtClean="0">
                <a:solidFill>
                  <a:schemeClr val="bg1"/>
                </a:solidFill>
              </a:rPr>
              <a:t>-</a:t>
            </a:r>
            <a:r>
              <a:rPr lang="en-US" sz="2400" dirty="0">
                <a:solidFill>
                  <a:schemeClr val="bg1"/>
                </a:solidFill>
              </a:rPr>
              <a:t>John Calvin, </a:t>
            </a:r>
            <a:r>
              <a:rPr lang="en-US" sz="2400" i="1" dirty="0">
                <a:solidFill>
                  <a:schemeClr val="bg1"/>
                </a:solidFill>
              </a:rPr>
              <a:t>Institutes of the Christian Religion</a:t>
            </a:r>
            <a:r>
              <a:rPr lang="en-US" sz="2400" dirty="0">
                <a:solidFill>
                  <a:schemeClr val="bg1"/>
                </a:solidFill>
              </a:rPr>
              <a:t>, </a:t>
            </a:r>
            <a:r>
              <a:rPr lang="en-US" sz="2400" dirty="0" smtClean="0">
                <a:solidFill>
                  <a:schemeClr val="bg1"/>
                </a:solidFill>
              </a:rPr>
              <a:t>3.24.17</a:t>
            </a:r>
          </a:p>
          <a:p>
            <a:pPr algn="r"/>
            <a:endParaRPr lang="en-US" sz="1300" dirty="0">
              <a:solidFill>
                <a:schemeClr val="bg1"/>
              </a:solidFill>
            </a:endParaRPr>
          </a:p>
          <a:p>
            <a:pPr algn="l"/>
            <a:r>
              <a:rPr lang="en-US" sz="2800" dirty="0">
                <a:solidFill>
                  <a:schemeClr val="bg1"/>
                </a:solidFill>
              </a:rPr>
              <a:t>“God does decisively, in his providence, order all the volitions of moral agents, either by positive influence or permission: and it being allowed on all hands, that what God does in the affair of man’s virtuous volitions, whether it be more or less, is by some positive influence, and not by mere permission, as in the affair of a sinful volition.” </a:t>
            </a:r>
            <a:endParaRPr lang="en-US" sz="2800" dirty="0" smtClean="0">
              <a:solidFill>
                <a:schemeClr val="bg1"/>
              </a:solidFill>
            </a:endParaRPr>
          </a:p>
          <a:p>
            <a:pPr algn="r"/>
            <a:r>
              <a:rPr lang="en-US" sz="2400" dirty="0" smtClean="0">
                <a:solidFill>
                  <a:schemeClr val="bg1"/>
                </a:solidFill>
              </a:rPr>
              <a:t>–</a:t>
            </a:r>
            <a:r>
              <a:rPr lang="en-US" sz="2400" dirty="0">
                <a:solidFill>
                  <a:schemeClr val="bg1"/>
                </a:solidFill>
              </a:rPr>
              <a:t>Jonathan Edwards, </a:t>
            </a:r>
            <a:r>
              <a:rPr lang="en-US" sz="2400" i="1" dirty="0">
                <a:solidFill>
                  <a:schemeClr val="bg1"/>
                </a:solidFill>
              </a:rPr>
              <a:t>Freedom of the Will</a:t>
            </a:r>
            <a:endParaRPr lang="en-US" sz="2400" dirty="0">
              <a:solidFill>
                <a:schemeClr val="bg1"/>
              </a:solidFill>
            </a:endParaRPr>
          </a:p>
        </p:txBody>
      </p:sp>
    </p:spTree>
    <p:extLst>
      <p:ext uri="{BB962C8B-B14F-4D97-AF65-F5344CB8AC3E}">
        <p14:creationId xmlns:p14="http://schemas.microsoft.com/office/powerpoint/2010/main" val="421256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5791200"/>
          </a:xfrm>
        </p:spPr>
        <p:txBody>
          <a:bodyPr>
            <a:normAutofit/>
          </a:bodyPr>
          <a:lstStyle/>
          <a:p>
            <a:pPr algn="just"/>
            <a:r>
              <a:rPr lang="en-US" sz="4800" dirty="0" smtClean="0">
                <a:solidFill>
                  <a:srgbClr val="FFFF00"/>
                </a:solidFill>
              </a:rPr>
              <a:t>L = Limited Atonement</a:t>
            </a:r>
          </a:p>
          <a:p>
            <a:pPr algn="l"/>
            <a:r>
              <a:rPr lang="en-US" sz="2800" dirty="0" smtClean="0">
                <a:solidFill>
                  <a:schemeClr val="bg1"/>
                </a:solidFill>
              </a:rPr>
              <a:t>“</a:t>
            </a:r>
            <a:r>
              <a:rPr lang="en-US" sz="2800" dirty="0">
                <a:solidFill>
                  <a:schemeClr val="bg1"/>
                </a:solidFill>
              </a:rPr>
              <a:t>God did, from all eternity, decree to justify all the elect, and Christ did, in the fullness of time, die for their sins, and rise again for their justification: nevertheless, they are not justified, until the Holy Spirit does, in due time, actually apply Christ unto </a:t>
            </a:r>
            <a:r>
              <a:rPr lang="en-US" sz="2800" dirty="0" smtClean="0">
                <a:solidFill>
                  <a:schemeClr val="bg1"/>
                </a:solidFill>
              </a:rPr>
              <a:t>them.”</a:t>
            </a:r>
          </a:p>
          <a:p>
            <a:pPr algn="l"/>
            <a:r>
              <a:rPr lang="en-US" sz="2800" dirty="0" smtClean="0">
                <a:solidFill>
                  <a:schemeClr val="bg1"/>
                </a:solidFill>
              </a:rPr>
              <a:t>-Westminster Confession (Chapter </a:t>
            </a:r>
            <a:r>
              <a:rPr lang="en-US" sz="2800" dirty="0">
                <a:solidFill>
                  <a:schemeClr val="bg1"/>
                </a:solidFill>
              </a:rPr>
              <a:t>11 Paragraph 4)</a:t>
            </a:r>
          </a:p>
        </p:txBody>
      </p:sp>
    </p:spTree>
    <p:extLst>
      <p:ext uri="{BB962C8B-B14F-4D97-AF65-F5344CB8AC3E}">
        <p14:creationId xmlns:p14="http://schemas.microsoft.com/office/powerpoint/2010/main" val="3425988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6172200"/>
          </a:xfrm>
        </p:spPr>
        <p:txBody>
          <a:bodyPr>
            <a:normAutofit lnSpcReduction="10000"/>
          </a:bodyPr>
          <a:lstStyle/>
          <a:p>
            <a:pPr algn="just"/>
            <a:r>
              <a:rPr lang="en-US" sz="4800" dirty="0" smtClean="0">
                <a:solidFill>
                  <a:srgbClr val="FFFF00"/>
                </a:solidFill>
              </a:rPr>
              <a:t>I = Irresistible Grace</a:t>
            </a:r>
          </a:p>
          <a:p>
            <a:pPr algn="l"/>
            <a:r>
              <a:rPr lang="en-US" sz="2800" dirty="0" smtClean="0">
                <a:solidFill>
                  <a:schemeClr val="bg1"/>
                </a:solidFill>
              </a:rPr>
              <a:t>“</a:t>
            </a:r>
            <a:r>
              <a:rPr lang="en-US" sz="2800" dirty="0">
                <a:solidFill>
                  <a:schemeClr val="bg1"/>
                </a:solidFill>
              </a:rPr>
              <a:t>All those whom God hath predestinated unto life, and those only, He is pleased, in His appointed time, effectually to call, by His Word and Spirit, out of that state of sin and death, in which they are by nature to grace and salvation, by Jesus Christ; enlightening their minds spiritually and </a:t>
            </a:r>
            <a:r>
              <a:rPr lang="en-US" sz="2800" dirty="0" err="1">
                <a:solidFill>
                  <a:schemeClr val="bg1"/>
                </a:solidFill>
              </a:rPr>
              <a:t>savingly</a:t>
            </a:r>
            <a:r>
              <a:rPr lang="en-US" sz="2800" dirty="0">
                <a:solidFill>
                  <a:schemeClr val="bg1"/>
                </a:solidFill>
              </a:rPr>
              <a:t> to understand the things of God, taking away their heart of stone, and giving unto them an heart of flesh; renewing their wills, and, by His almighty power, determining them to that which is good, and effectually drawing them to Jesus Christ: yet so, as they come most freely, being made willing by His grace</a:t>
            </a:r>
            <a:r>
              <a:rPr lang="en-US" sz="2800" dirty="0" smtClean="0">
                <a:solidFill>
                  <a:schemeClr val="bg1"/>
                </a:solidFill>
              </a:rPr>
              <a:t>.” </a:t>
            </a:r>
          </a:p>
          <a:p>
            <a:pPr algn="l"/>
            <a:r>
              <a:rPr lang="en-US" sz="2800" dirty="0" smtClean="0">
                <a:solidFill>
                  <a:schemeClr val="bg1"/>
                </a:solidFill>
              </a:rPr>
              <a:t>-Westminster Confession (Chapter </a:t>
            </a:r>
            <a:r>
              <a:rPr lang="en-US" sz="2800" dirty="0">
                <a:solidFill>
                  <a:schemeClr val="bg1"/>
                </a:solidFill>
              </a:rPr>
              <a:t>10 Paragraph 1)</a:t>
            </a:r>
          </a:p>
        </p:txBody>
      </p:sp>
    </p:spTree>
    <p:extLst>
      <p:ext uri="{BB962C8B-B14F-4D97-AF65-F5344CB8AC3E}">
        <p14:creationId xmlns:p14="http://schemas.microsoft.com/office/powerpoint/2010/main" val="41279809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6172200"/>
          </a:xfrm>
        </p:spPr>
        <p:txBody>
          <a:bodyPr>
            <a:normAutofit/>
          </a:bodyPr>
          <a:lstStyle/>
          <a:p>
            <a:pPr algn="just"/>
            <a:r>
              <a:rPr lang="en-US" sz="4800" dirty="0" smtClean="0">
                <a:solidFill>
                  <a:srgbClr val="FFFF00"/>
                </a:solidFill>
              </a:rPr>
              <a:t>I = Irresistible Grace</a:t>
            </a:r>
          </a:p>
          <a:p>
            <a:pPr algn="l"/>
            <a:r>
              <a:rPr lang="en-US" sz="2800" b="1" dirty="0">
                <a:solidFill>
                  <a:schemeClr val="bg1"/>
                </a:solidFill>
              </a:rPr>
              <a:t>John 6:44</a:t>
            </a:r>
            <a:r>
              <a:rPr lang="en-US" sz="2800" dirty="0">
                <a:solidFill>
                  <a:schemeClr val="bg1"/>
                </a:solidFill>
              </a:rPr>
              <a:t> "No one can come to me unless the Father who sent me </a:t>
            </a:r>
            <a:r>
              <a:rPr lang="en-US" sz="2800" u="sng" dirty="0">
                <a:solidFill>
                  <a:schemeClr val="bg1"/>
                </a:solidFill>
              </a:rPr>
              <a:t>draws</a:t>
            </a:r>
            <a:r>
              <a:rPr lang="en-US" sz="2800" dirty="0">
                <a:solidFill>
                  <a:schemeClr val="bg1"/>
                </a:solidFill>
              </a:rPr>
              <a:t> him,</a:t>
            </a:r>
            <a:r>
              <a:rPr lang="en-US" sz="2800" baseline="30000" dirty="0">
                <a:solidFill>
                  <a:schemeClr val="bg1"/>
                </a:solidFill>
              </a:rPr>
              <a:t> </a:t>
            </a:r>
            <a:r>
              <a:rPr lang="en-US" sz="2800" dirty="0">
                <a:solidFill>
                  <a:schemeClr val="bg1"/>
                </a:solidFill>
              </a:rPr>
              <a:t>and I will raise him up at the last day</a:t>
            </a:r>
            <a:r>
              <a:rPr lang="en-US" sz="2800" dirty="0" smtClean="0">
                <a:solidFill>
                  <a:schemeClr val="bg1"/>
                </a:solidFill>
              </a:rPr>
              <a:t>.”</a:t>
            </a:r>
            <a:endParaRPr lang="en-US" sz="2800" dirty="0">
              <a:solidFill>
                <a:schemeClr val="bg1"/>
              </a:solidFill>
            </a:endParaRPr>
          </a:p>
        </p:txBody>
      </p:sp>
    </p:spTree>
    <p:extLst>
      <p:ext uri="{BB962C8B-B14F-4D97-AF65-F5344CB8AC3E}">
        <p14:creationId xmlns:p14="http://schemas.microsoft.com/office/powerpoint/2010/main" val="189988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6172200"/>
          </a:xfrm>
        </p:spPr>
        <p:txBody>
          <a:bodyPr>
            <a:normAutofit/>
          </a:bodyPr>
          <a:lstStyle/>
          <a:p>
            <a:pPr algn="just"/>
            <a:r>
              <a:rPr lang="en-US" sz="4800" dirty="0" smtClean="0">
                <a:solidFill>
                  <a:srgbClr val="FFFF00"/>
                </a:solidFill>
              </a:rPr>
              <a:t>I = Irresistible Grace</a:t>
            </a:r>
          </a:p>
          <a:p>
            <a:pPr algn="just"/>
            <a:r>
              <a:rPr lang="en-US" sz="2800" dirty="0" smtClean="0">
                <a:solidFill>
                  <a:schemeClr val="bg1"/>
                </a:solidFill>
              </a:rPr>
              <a:t>“</a:t>
            </a:r>
            <a:r>
              <a:rPr lang="en-US" sz="2800" dirty="0" err="1" smtClean="0">
                <a:solidFill>
                  <a:schemeClr val="bg1"/>
                </a:solidFill>
              </a:rPr>
              <a:t>Compatibilism</a:t>
            </a:r>
            <a:r>
              <a:rPr lang="en-US" sz="2800" dirty="0" smtClean="0">
                <a:solidFill>
                  <a:schemeClr val="bg1"/>
                </a:solidFill>
              </a:rPr>
              <a:t> </a:t>
            </a:r>
            <a:r>
              <a:rPr lang="en-US" sz="2800" dirty="0">
                <a:solidFill>
                  <a:schemeClr val="bg1"/>
                </a:solidFill>
              </a:rPr>
              <a:t>claims that every person chooses according to his or her greatest desire. In other words, people will always choose what they want-- and what they want is determined by (and consistent with) their moral nature. Man freely makes choices, but those choices are determined by the condition of his heart and mind (i.e. his moral nature). Libertarian free will maintains that for any choice made, one could always equally have chosen otherwise, or not chosen at all</a:t>
            </a:r>
            <a:r>
              <a:rPr lang="en-US" sz="2800" dirty="0" smtClean="0">
                <a:solidFill>
                  <a:schemeClr val="bg1"/>
                </a:solidFill>
              </a:rPr>
              <a:t>.”</a:t>
            </a:r>
          </a:p>
          <a:p>
            <a:pPr algn="r"/>
            <a:r>
              <a:rPr lang="en-US" sz="2400" dirty="0" smtClean="0">
                <a:solidFill>
                  <a:schemeClr val="bg1"/>
                </a:solidFill>
              </a:rPr>
              <a:t>http://www.theopedia.com/Compatibilism</a:t>
            </a:r>
          </a:p>
        </p:txBody>
      </p:sp>
    </p:spTree>
    <p:extLst>
      <p:ext uri="{BB962C8B-B14F-4D97-AF65-F5344CB8AC3E}">
        <p14:creationId xmlns:p14="http://schemas.microsoft.com/office/powerpoint/2010/main" val="36344418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6172200"/>
          </a:xfrm>
        </p:spPr>
        <p:txBody>
          <a:bodyPr>
            <a:normAutofit/>
          </a:bodyPr>
          <a:lstStyle/>
          <a:p>
            <a:pPr algn="just"/>
            <a:r>
              <a:rPr lang="en-US" sz="4800" dirty="0" smtClean="0">
                <a:solidFill>
                  <a:srgbClr val="FFFF00"/>
                </a:solidFill>
              </a:rPr>
              <a:t>P = Perseverance of the Saints</a:t>
            </a:r>
          </a:p>
          <a:p>
            <a:pPr algn="l"/>
            <a:r>
              <a:rPr lang="en-US" sz="2800" dirty="0" smtClean="0">
                <a:solidFill>
                  <a:schemeClr val="bg1"/>
                </a:solidFill>
              </a:rPr>
              <a:t>“They</a:t>
            </a:r>
            <a:r>
              <a:rPr lang="en-US" sz="2800" dirty="0">
                <a:solidFill>
                  <a:schemeClr val="bg1"/>
                </a:solidFill>
              </a:rPr>
              <a:t>, whom God has accepted in His Beloved, effectually called, and sanctified by His Spirit, can neither totally nor finally fall away from the state of grace, but shall certainly persevere therein to the end, and be eternally saved</a:t>
            </a:r>
            <a:r>
              <a:rPr lang="en-US" sz="2800" dirty="0" smtClean="0">
                <a:solidFill>
                  <a:schemeClr val="bg1"/>
                </a:solidFill>
              </a:rPr>
              <a:t>.”</a:t>
            </a:r>
          </a:p>
          <a:p>
            <a:pPr algn="l"/>
            <a:r>
              <a:rPr lang="en-US" sz="2800" dirty="0" smtClean="0">
                <a:solidFill>
                  <a:schemeClr val="bg1"/>
                </a:solidFill>
              </a:rPr>
              <a:t>-Westminster Confession (Chapter </a:t>
            </a:r>
            <a:r>
              <a:rPr lang="en-US" sz="2800" dirty="0">
                <a:solidFill>
                  <a:schemeClr val="bg1"/>
                </a:solidFill>
              </a:rPr>
              <a:t>17 Paragraph 1)</a:t>
            </a:r>
          </a:p>
        </p:txBody>
      </p:sp>
    </p:spTree>
    <p:extLst>
      <p:ext uri="{BB962C8B-B14F-4D97-AF65-F5344CB8AC3E}">
        <p14:creationId xmlns:p14="http://schemas.microsoft.com/office/powerpoint/2010/main" val="35267994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6172200"/>
          </a:xfrm>
        </p:spPr>
        <p:txBody>
          <a:bodyPr>
            <a:normAutofit/>
          </a:bodyPr>
          <a:lstStyle/>
          <a:p>
            <a:pPr algn="just"/>
            <a:r>
              <a:rPr lang="en-US" sz="4800" dirty="0" smtClean="0">
                <a:solidFill>
                  <a:srgbClr val="FFFF00"/>
                </a:solidFill>
              </a:rPr>
              <a:t>P = Perseverance of the Saints</a:t>
            </a:r>
          </a:p>
          <a:p>
            <a:pPr algn="l"/>
            <a:r>
              <a:rPr lang="en-US" sz="2800" b="1" dirty="0" smtClean="0">
                <a:solidFill>
                  <a:schemeClr val="bg1"/>
                </a:solidFill>
              </a:rPr>
              <a:t>Philippians 1:6 </a:t>
            </a:r>
            <a:r>
              <a:rPr lang="en-US" sz="2800" dirty="0" smtClean="0">
                <a:solidFill>
                  <a:schemeClr val="bg1"/>
                </a:solidFill>
              </a:rPr>
              <a:t>“…he </a:t>
            </a:r>
            <a:r>
              <a:rPr lang="en-US" sz="2800" dirty="0">
                <a:solidFill>
                  <a:schemeClr val="bg1"/>
                </a:solidFill>
              </a:rPr>
              <a:t>who began a good work in you will carry it on to </a:t>
            </a:r>
            <a:r>
              <a:rPr lang="en-US" sz="2800" dirty="0" smtClean="0">
                <a:solidFill>
                  <a:schemeClr val="bg1"/>
                </a:solidFill>
              </a:rPr>
              <a:t>completion</a:t>
            </a:r>
            <a:r>
              <a:rPr lang="en-US" sz="2800" baseline="30000" dirty="0" smtClean="0">
                <a:solidFill>
                  <a:schemeClr val="bg1"/>
                </a:solidFill>
              </a:rPr>
              <a:t> </a:t>
            </a:r>
            <a:r>
              <a:rPr lang="en-US" sz="2800" dirty="0">
                <a:solidFill>
                  <a:schemeClr val="bg1"/>
                </a:solidFill>
              </a:rPr>
              <a:t>until the day of Christ Jesus</a:t>
            </a:r>
            <a:r>
              <a:rPr lang="en-US" sz="2800" dirty="0" smtClean="0">
                <a:solidFill>
                  <a:schemeClr val="bg1"/>
                </a:solidFill>
              </a:rPr>
              <a:t>.”</a:t>
            </a:r>
            <a:endParaRPr lang="en-US" sz="2800" dirty="0">
              <a:solidFill>
                <a:schemeClr val="bg1"/>
              </a:solidFill>
            </a:endParaRPr>
          </a:p>
        </p:txBody>
      </p:sp>
    </p:spTree>
    <p:extLst>
      <p:ext uri="{BB962C8B-B14F-4D97-AF65-F5344CB8AC3E}">
        <p14:creationId xmlns:p14="http://schemas.microsoft.com/office/powerpoint/2010/main" val="2824796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839200" cy="6400800"/>
          </a:xfrm>
        </p:spPr>
        <p:txBody>
          <a:bodyPr>
            <a:normAutofit/>
          </a:bodyPr>
          <a:lstStyle/>
          <a:p>
            <a:pPr algn="l"/>
            <a:r>
              <a:rPr lang="en-US" sz="3000" dirty="0" smtClean="0">
                <a:solidFill>
                  <a:schemeClr val="bg1"/>
                </a:solidFill>
              </a:rPr>
              <a:t>“One </a:t>
            </a:r>
            <a:r>
              <a:rPr lang="en-US" sz="3000" dirty="0">
                <a:solidFill>
                  <a:schemeClr val="bg1"/>
                </a:solidFill>
              </a:rPr>
              <a:t>reason many young people (and perhaps others) embrace the new Calvinism…is because they are convinced it is the only biblically and intellectually serious theology available. It is all too true, as some Calvinists have argued, that many American evangelical churches are almost totally devoid of theology. …curious young people who are convinced there must be something more to their faith than the folk religion they have been given encounter Calvinism for the first time (usually under the name Reformed theology), they are often impressed and sometimes swept away with it. In my experience this is partly under the influence of extremely passionate </a:t>
            </a:r>
            <a:r>
              <a:rPr lang="en-US" sz="3000" dirty="0" smtClean="0">
                <a:solidFill>
                  <a:schemeClr val="bg1"/>
                </a:solidFill>
              </a:rPr>
              <a:t>sermons</a:t>
            </a:r>
            <a:endParaRPr lang="en-US" sz="3000" dirty="0">
              <a:solidFill>
                <a:schemeClr val="bg1"/>
              </a:solidFill>
            </a:endParaRPr>
          </a:p>
        </p:txBody>
      </p:sp>
    </p:spTree>
    <p:extLst>
      <p:ext uri="{BB962C8B-B14F-4D97-AF65-F5344CB8AC3E}">
        <p14:creationId xmlns:p14="http://schemas.microsoft.com/office/powerpoint/2010/main" val="35921804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smtClean="0">
                <a:solidFill>
                  <a:srgbClr val="FFFF00"/>
                </a:solidFill>
              </a:rPr>
              <a:t>The “TULIP” of non-Calvinism</a:t>
            </a:r>
            <a:endParaRPr lang="en-US" dirty="0">
              <a:solidFill>
                <a:srgbClr val="FFFF00"/>
              </a:solidFill>
            </a:endParaRPr>
          </a:p>
        </p:txBody>
      </p:sp>
      <p:sp>
        <p:nvSpPr>
          <p:cNvPr id="3" name="Subtitle 2"/>
          <p:cNvSpPr>
            <a:spLocks noGrp="1"/>
          </p:cNvSpPr>
          <p:nvPr>
            <p:ph type="subTitle" idx="1"/>
          </p:nvPr>
        </p:nvSpPr>
        <p:spPr>
          <a:xfrm>
            <a:off x="381000" y="1828800"/>
            <a:ext cx="8534400" cy="4495800"/>
          </a:xfrm>
        </p:spPr>
        <p:txBody>
          <a:bodyPr>
            <a:normAutofit/>
          </a:bodyPr>
          <a:lstStyle/>
          <a:p>
            <a:pPr algn="just"/>
            <a:r>
              <a:rPr lang="en-US" sz="4800" dirty="0" smtClean="0">
                <a:solidFill>
                  <a:srgbClr val="FFFF00"/>
                </a:solidFill>
              </a:rPr>
              <a:t>T = Total Captivity</a:t>
            </a:r>
          </a:p>
          <a:p>
            <a:pPr algn="just"/>
            <a:r>
              <a:rPr lang="en-US" sz="4800" dirty="0" smtClean="0">
                <a:solidFill>
                  <a:srgbClr val="FFFF00"/>
                </a:solidFill>
              </a:rPr>
              <a:t>U = Union With the Elect Messiah</a:t>
            </a:r>
          </a:p>
          <a:p>
            <a:pPr algn="just"/>
            <a:r>
              <a:rPr lang="en-US" sz="4800" dirty="0" smtClean="0">
                <a:solidFill>
                  <a:srgbClr val="FFFF00"/>
                </a:solidFill>
              </a:rPr>
              <a:t>L = Longing God</a:t>
            </a:r>
          </a:p>
          <a:p>
            <a:pPr algn="just"/>
            <a:r>
              <a:rPr lang="en-US" sz="4800" dirty="0" smtClean="0">
                <a:solidFill>
                  <a:srgbClr val="FFFF00"/>
                </a:solidFill>
              </a:rPr>
              <a:t>I = Integrity of the Offer</a:t>
            </a:r>
          </a:p>
          <a:p>
            <a:pPr algn="just"/>
            <a:r>
              <a:rPr lang="en-US" sz="4800" dirty="0" smtClean="0">
                <a:solidFill>
                  <a:srgbClr val="FFFF00"/>
                </a:solidFill>
              </a:rPr>
              <a:t>P = Present Assurance</a:t>
            </a:r>
            <a:endParaRPr lang="en-US" sz="4800" dirty="0">
              <a:solidFill>
                <a:srgbClr val="FFFF00"/>
              </a:solidFill>
            </a:endParaRPr>
          </a:p>
        </p:txBody>
      </p:sp>
    </p:spTree>
    <p:extLst>
      <p:ext uri="{BB962C8B-B14F-4D97-AF65-F5344CB8AC3E}">
        <p14:creationId xmlns:p14="http://schemas.microsoft.com/office/powerpoint/2010/main" val="22170646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6172200"/>
          </a:xfrm>
        </p:spPr>
        <p:txBody>
          <a:bodyPr>
            <a:normAutofit/>
          </a:bodyPr>
          <a:lstStyle/>
          <a:p>
            <a:pPr algn="just"/>
            <a:r>
              <a:rPr lang="en-US" sz="4800" dirty="0" smtClean="0">
                <a:solidFill>
                  <a:srgbClr val="FFFF00"/>
                </a:solidFill>
              </a:rPr>
              <a:t>T = Total Captivity</a:t>
            </a:r>
          </a:p>
          <a:p>
            <a:pPr algn="l"/>
            <a:r>
              <a:rPr lang="en-US" sz="2800" b="1" dirty="0" smtClean="0">
                <a:solidFill>
                  <a:schemeClr val="bg1"/>
                </a:solidFill>
              </a:rPr>
              <a:t>Romans 6:20 </a:t>
            </a:r>
            <a:r>
              <a:rPr lang="en-US" sz="2800" dirty="0" smtClean="0">
                <a:solidFill>
                  <a:schemeClr val="bg1"/>
                </a:solidFill>
              </a:rPr>
              <a:t>When </a:t>
            </a:r>
            <a:r>
              <a:rPr lang="en-US" sz="2800" dirty="0">
                <a:solidFill>
                  <a:schemeClr val="bg1"/>
                </a:solidFill>
              </a:rPr>
              <a:t>you were slaves to sin</a:t>
            </a:r>
            <a:r>
              <a:rPr lang="en-US" sz="2800" dirty="0" smtClean="0">
                <a:solidFill>
                  <a:schemeClr val="bg1"/>
                </a:solidFill>
              </a:rPr>
              <a:t>,</a:t>
            </a:r>
            <a:r>
              <a:rPr lang="en-US" sz="2800" baseline="30000" dirty="0" smtClean="0">
                <a:solidFill>
                  <a:schemeClr val="bg1"/>
                </a:solidFill>
              </a:rPr>
              <a:t> </a:t>
            </a:r>
            <a:r>
              <a:rPr lang="en-US" sz="2800" dirty="0">
                <a:solidFill>
                  <a:schemeClr val="bg1"/>
                </a:solidFill>
              </a:rPr>
              <a:t>you were free from the control of righteousness</a:t>
            </a:r>
            <a:r>
              <a:rPr lang="en-US" sz="2800" dirty="0" smtClean="0">
                <a:solidFill>
                  <a:schemeClr val="bg1"/>
                </a:solidFill>
              </a:rPr>
              <a:t>. </a:t>
            </a:r>
            <a:r>
              <a:rPr lang="en-US" sz="2800" baseline="30000" dirty="0">
                <a:solidFill>
                  <a:schemeClr val="bg1"/>
                </a:solidFill>
              </a:rPr>
              <a:t>21</a:t>
            </a:r>
            <a:r>
              <a:rPr lang="en-US" sz="2800" dirty="0">
                <a:solidFill>
                  <a:schemeClr val="bg1"/>
                </a:solidFill>
              </a:rPr>
              <a:t> What benefit did you reap at that time from the things you are now ashamed of? Those things result in death</a:t>
            </a:r>
            <a:r>
              <a:rPr lang="en-US" sz="2800" dirty="0" smtClean="0">
                <a:solidFill>
                  <a:schemeClr val="bg1"/>
                </a:solidFill>
              </a:rPr>
              <a:t>! </a:t>
            </a:r>
            <a:r>
              <a:rPr lang="en-US" sz="2800" baseline="30000" dirty="0">
                <a:solidFill>
                  <a:schemeClr val="bg1"/>
                </a:solidFill>
              </a:rPr>
              <a:t>22</a:t>
            </a:r>
            <a:r>
              <a:rPr lang="en-US" sz="2800" dirty="0">
                <a:solidFill>
                  <a:schemeClr val="bg1"/>
                </a:solidFill>
              </a:rPr>
              <a:t> But now that you have been set free from </a:t>
            </a:r>
            <a:r>
              <a:rPr lang="en-US" sz="2800" dirty="0" smtClean="0">
                <a:solidFill>
                  <a:schemeClr val="bg1"/>
                </a:solidFill>
              </a:rPr>
              <a:t>sin</a:t>
            </a:r>
            <a:r>
              <a:rPr lang="en-US" sz="2800" baseline="30000" dirty="0" smtClean="0">
                <a:solidFill>
                  <a:schemeClr val="bg1"/>
                </a:solidFill>
              </a:rPr>
              <a:t> </a:t>
            </a:r>
            <a:r>
              <a:rPr lang="en-US" sz="2800" dirty="0">
                <a:solidFill>
                  <a:schemeClr val="bg1"/>
                </a:solidFill>
              </a:rPr>
              <a:t>and have become slaves to God</a:t>
            </a:r>
            <a:r>
              <a:rPr lang="en-US" sz="2800" dirty="0" smtClean="0">
                <a:solidFill>
                  <a:schemeClr val="bg1"/>
                </a:solidFill>
              </a:rPr>
              <a:t>,</a:t>
            </a:r>
            <a:r>
              <a:rPr lang="en-US" sz="2800" baseline="30000" dirty="0" smtClean="0">
                <a:solidFill>
                  <a:schemeClr val="bg1"/>
                </a:solidFill>
              </a:rPr>
              <a:t> </a:t>
            </a:r>
            <a:r>
              <a:rPr lang="en-US" sz="2800" dirty="0">
                <a:solidFill>
                  <a:schemeClr val="bg1"/>
                </a:solidFill>
              </a:rPr>
              <a:t>the benefit you reap leads to holiness, and the result is eternal </a:t>
            </a:r>
            <a:r>
              <a:rPr lang="en-US" sz="2800" dirty="0" smtClean="0">
                <a:solidFill>
                  <a:schemeClr val="bg1"/>
                </a:solidFill>
              </a:rPr>
              <a:t>life. </a:t>
            </a:r>
            <a:r>
              <a:rPr lang="en-US" sz="2800" baseline="30000" dirty="0">
                <a:solidFill>
                  <a:schemeClr val="bg1"/>
                </a:solidFill>
              </a:rPr>
              <a:t>23</a:t>
            </a:r>
            <a:r>
              <a:rPr lang="en-US" sz="2800" dirty="0">
                <a:solidFill>
                  <a:schemeClr val="bg1"/>
                </a:solidFill>
              </a:rPr>
              <a:t> For the wages of sin is death</a:t>
            </a:r>
            <a:r>
              <a:rPr lang="en-US" sz="2800" dirty="0" smtClean="0">
                <a:solidFill>
                  <a:schemeClr val="bg1"/>
                </a:solidFill>
              </a:rPr>
              <a:t>,</a:t>
            </a:r>
            <a:r>
              <a:rPr lang="en-US" sz="2800" baseline="30000" dirty="0" smtClean="0">
                <a:solidFill>
                  <a:schemeClr val="bg1"/>
                </a:solidFill>
              </a:rPr>
              <a:t> </a:t>
            </a:r>
            <a:r>
              <a:rPr lang="en-US" sz="2800" dirty="0">
                <a:solidFill>
                  <a:schemeClr val="bg1"/>
                </a:solidFill>
              </a:rPr>
              <a:t>but the gift of God is eternal </a:t>
            </a:r>
            <a:r>
              <a:rPr lang="en-US" sz="2800" dirty="0" smtClean="0">
                <a:solidFill>
                  <a:schemeClr val="bg1"/>
                </a:solidFill>
              </a:rPr>
              <a:t>life</a:t>
            </a:r>
            <a:r>
              <a:rPr lang="en-US" sz="2800" baseline="30000" dirty="0" smtClean="0">
                <a:solidFill>
                  <a:schemeClr val="bg1"/>
                </a:solidFill>
              </a:rPr>
              <a:t> </a:t>
            </a:r>
            <a:r>
              <a:rPr lang="en-US" sz="2800" dirty="0" smtClean="0">
                <a:solidFill>
                  <a:schemeClr val="bg1"/>
                </a:solidFill>
              </a:rPr>
              <a:t>in</a:t>
            </a:r>
            <a:r>
              <a:rPr lang="en-US" sz="2800" baseline="30000" dirty="0" smtClean="0">
                <a:solidFill>
                  <a:schemeClr val="bg1"/>
                </a:solidFill>
              </a:rPr>
              <a:t> </a:t>
            </a:r>
            <a:r>
              <a:rPr lang="en-US" sz="2800" dirty="0">
                <a:solidFill>
                  <a:schemeClr val="bg1"/>
                </a:solidFill>
              </a:rPr>
              <a:t>Christ Jesus our Lord.</a:t>
            </a:r>
          </a:p>
        </p:txBody>
      </p:sp>
    </p:spTree>
    <p:extLst>
      <p:ext uri="{BB962C8B-B14F-4D97-AF65-F5344CB8AC3E}">
        <p14:creationId xmlns:p14="http://schemas.microsoft.com/office/powerpoint/2010/main" val="26271149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4343400"/>
          </a:xfrm>
        </p:spPr>
        <p:txBody>
          <a:bodyPr>
            <a:normAutofit/>
          </a:bodyPr>
          <a:lstStyle/>
          <a:p>
            <a:pPr algn="just"/>
            <a:r>
              <a:rPr lang="en-US" sz="4800" dirty="0" smtClean="0">
                <a:solidFill>
                  <a:srgbClr val="FFFF00"/>
                </a:solidFill>
              </a:rPr>
              <a:t>T = Total Captivity</a:t>
            </a:r>
          </a:p>
          <a:p>
            <a:pPr algn="l"/>
            <a:r>
              <a:rPr lang="en-US" sz="2800" b="1" dirty="0" smtClean="0">
                <a:solidFill>
                  <a:schemeClr val="bg1"/>
                </a:solidFill>
              </a:rPr>
              <a:t>Revelation 1:5 </a:t>
            </a:r>
            <a:r>
              <a:rPr lang="en-US" sz="2800" dirty="0" smtClean="0">
                <a:solidFill>
                  <a:schemeClr val="bg1"/>
                </a:solidFill>
              </a:rPr>
              <a:t>“…and </a:t>
            </a:r>
            <a:r>
              <a:rPr lang="en-US" sz="2800" dirty="0">
                <a:solidFill>
                  <a:schemeClr val="bg1"/>
                </a:solidFill>
              </a:rPr>
              <a:t>from Jesus Christ, who is the faithful witness</a:t>
            </a:r>
            <a:r>
              <a:rPr lang="en-US" sz="2800" dirty="0" smtClean="0">
                <a:solidFill>
                  <a:schemeClr val="bg1"/>
                </a:solidFill>
              </a:rPr>
              <a:t>,</a:t>
            </a:r>
            <a:r>
              <a:rPr lang="en-US" sz="2800" baseline="30000" dirty="0" smtClean="0">
                <a:solidFill>
                  <a:schemeClr val="bg1"/>
                </a:solidFill>
              </a:rPr>
              <a:t> </a:t>
            </a:r>
            <a:r>
              <a:rPr lang="en-US" sz="2800" dirty="0">
                <a:solidFill>
                  <a:schemeClr val="bg1"/>
                </a:solidFill>
              </a:rPr>
              <a:t>the firstborn from the dead</a:t>
            </a:r>
            <a:r>
              <a:rPr lang="en-US" sz="2800" dirty="0" smtClean="0">
                <a:solidFill>
                  <a:schemeClr val="bg1"/>
                </a:solidFill>
              </a:rPr>
              <a:t>,</a:t>
            </a:r>
            <a:r>
              <a:rPr lang="en-US" sz="2800" baseline="30000" dirty="0" smtClean="0">
                <a:solidFill>
                  <a:schemeClr val="bg1"/>
                </a:solidFill>
              </a:rPr>
              <a:t> </a:t>
            </a:r>
            <a:r>
              <a:rPr lang="en-US" sz="2800" dirty="0">
                <a:solidFill>
                  <a:schemeClr val="bg1"/>
                </a:solidFill>
              </a:rPr>
              <a:t>and the ruler of the kings of the earth</a:t>
            </a:r>
            <a:r>
              <a:rPr lang="en-US" sz="2800" dirty="0" smtClean="0">
                <a:solidFill>
                  <a:schemeClr val="bg1"/>
                </a:solidFill>
              </a:rPr>
              <a:t>.</a:t>
            </a:r>
            <a:r>
              <a:rPr lang="en-US" sz="2800" baseline="30000" dirty="0" smtClean="0">
                <a:solidFill>
                  <a:schemeClr val="bg1"/>
                </a:solidFill>
              </a:rPr>
              <a:t> </a:t>
            </a:r>
            <a:r>
              <a:rPr lang="en-US" sz="2800" dirty="0">
                <a:solidFill>
                  <a:schemeClr val="bg1"/>
                </a:solidFill>
              </a:rPr>
              <a:t>To him who loves </a:t>
            </a:r>
            <a:r>
              <a:rPr lang="en-US" sz="2800" dirty="0" smtClean="0">
                <a:solidFill>
                  <a:schemeClr val="bg1"/>
                </a:solidFill>
              </a:rPr>
              <a:t>us</a:t>
            </a:r>
            <a:r>
              <a:rPr lang="en-US" sz="2800" baseline="30000" dirty="0" smtClean="0">
                <a:solidFill>
                  <a:schemeClr val="bg1"/>
                </a:solidFill>
              </a:rPr>
              <a:t> </a:t>
            </a:r>
            <a:r>
              <a:rPr lang="en-US" sz="2800" dirty="0">
                <a:solidFill>
                  <a:schemeClr val="bg1"/>
                </a:solidFill>
              </a:rPr>
              <a:t>and has freed us from our sins by his blood</a:t>
            </a:r>
            <a:r>
              <a:rPr lang="en-US" sz="2800" dirty="0" smtClean="0">
                <a:solidFill>
                  <a:schemeClr val="bg1"/>
                </a:solidFill>
              </a:rPr>
              <a:t>, </a:t>
            </a:r>
            <a:r>
              <a:rPr lang="en-US" sz="2800" baseline="30000" dirty="0">
                <a:solidFill>
                  <a:schemeClr val="bg1"/>
                </a:solidFill>
              </a:rPr>
              <a:t>6</a:t>
            </a:r>
            <a:r>
              <a:rPr lang="en-US" sz="2800" dirty="0">
                <a:solidFill>
                  <a:schemeClr val="bg1"/>
                </a:solidFill>
              </a:rPr>
              <a:t> and has made us to be a kingdom and </a:t>
            </a:r>
            <a:r>
              <a:rPr lang="en-US" sz="2800" dirty="0" smtClean="0">
                <a:solidFill>
                  <a:schemeClr val="bg1"/>
                </a:solidFill>
              </a:rPr>
              <a:t>priests</a:t>
            </a:r>
            <a:r>
              <a:rPr lang="en-US" sz="2800" baseline="30000" dirty="0" smtClean="0">
                <a:solidFill>
                  <a:schemeClr val="bg1"/>
                </a:solidFill>
              </a:rPr>
              <a:t> </a:t>
            </a:r>
            <a:r>
              <a:rPr lang="en-US" sz="2800" dirty="0">
                <a:solidFill>
                  <a:schemeClr val="bg1"/>
                </a:solidFill>
              </a:rPr>
              <a:t>to serve his God and </a:t>
            </a:r>
            <a:r>
              <a:rPr lang="en-US" sz="2800" dirty="0" smtClean="0">
                <a:solidFill>
                  <a:schemeClr val="bg1"/>
                </a:solidFill>
              </a:rPr>
              <a:t>Father-</a:t>
            </a:r>
            <a:r>
              <a:rPr lang="en-US" sz="2800" dirty="0">
                <a:solidFill>
                  <a:schemeClr val="bg1"/>
                </a:solidFill>
              </a:rPr>
              <a:t>-to him be glory and power for ever and ever! Amen.</a:t>
            </a:r>
          </a:p>
        </p:txBody>
      </p:sp>
    </p:spTree>
    <p:extLst>
      <p:ext uri="{BB962C8B-B14F-4D97-AF65-F5344CB8AC3E}">
        <p14:creationId xmlns:p14="http://schemas.microsoft.com/office/powerpoint/2010/main" val="4682468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5943600"/>
          </a:xfrm>
        </p:spPr>
        <p:txBody>
          <a:bodyPr>
            <a:normAutofit/>
          </a:bodyPr>
          <a:lstStyle/>
          <a:p>
            <a:pPr algn="just"/>
            <a:r>
              <a:rPr lang="en-US" sz="4800" dirty="0" smtClean="0">
                <a:solidFill>
                  <a:srgbClr val="FFFF00"/>
                </a:solidFill>
              </a:rPr>
              <a:t>T = Total Captivity</a:t>
            </a:r>
          </a:p>
          <a:p>
            <a:pPr algn="l"/>
            <a:r>
              <a:rPr lang="en-US" sz="2800" dirty="0">
                <a:solidFill>
                  <a:schemeClr val="bg1"/>
                </a:solidFill>
              </a:rPr>
              <a:t>Looking for free will in the Bible is like looking for gravity: it’s assumed everywhere and holds everything together, so you probably won’t notice it until it’s missing and you float away. This is why it’s usually easier to rattle off multiple verses that seem to contradict free will than it is to name a single verse that affirms it. We think of God hardening Pharaoh’s heart because the passage sticks out— it cuts against the grain of the rest of the biblical narrative</a:t>
            </a:r>
            <a:r>
              <a:rPr lang="en-US" sz="2800" dirty="0" smtClean="0">
                <a:solidFill>
                  <a:schemeClr val="bg1"/>
                </a:solidFill>
              </a:rPr>
              <a:t>.</a:t>
            </a:r>
          </a:p>
          <a:p>
            <a:pPr algn="r"/>
            <a:r>
              <a:rPr lang="en-US" sz="2800" dirty="0" smtClean="0">
                <a:solidFill>
                  <a:schemeClr val="bg1"/>
                </a:solidFill>
              </a:rPr>
              <a:t>–</a:t>
            </a:r>
            <a:r>
              <a:rPr lang="en-US" sz="2800" dirty="0">
                <a:solidFill>
                  <a:schemeClr val="bg1"/>
                </a:solidFill>
              </a:rPr>
              <a:t>Fischer (p.62)</a:t>
            </a:r>
          </a:p>
        </p:txBody>
      </p:sp>
    </p:spTree>
    <p:extLst>
      <p:ext uri="{BB962C8B-B14F-4D97-AF65-F5344CB8AC3E}">
        <p14:creationId xmlns:p14="http://schemas.microsoft.com/office/powerpoint/2010/main" val="34709570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534400" cy="6172200"/>
          </a:xfrm>
        </p:spPr>
        <p:txBody>
          <a:bodyPr>
            <a:normAutofit/>
          </a:bodyPr>
          <a:lstStyle/>
          <a:p>
            <a:pPr algn="just"/>
            <a:r>
              <a:rPr lang="en-US" sz="4800" dirty="0" smtClean="0">
                <a:solidFill>
                  <a:srgbClr val="FFFF00"/>
                </a:solidFill>
              </a:rPr>
              <a:t>U = Union With the Elect Messiah</a:t>
            </a:r>
          </a:p>
          <a:p>
            <a:pPr algn="just"/>
            <a:endParaRPr lang="en-US" sz="4800" dirty="0" smtClean="0">
              <a:solidFill>
                <a:schemeClr val="bg1"/>
              </a:solidFill>
            </a:endParaRPr>
          </a:p>
          <a:p>
            <a:r>
              <a:rPr lang="en-US" sz="4800" dirty="0" smtClean="0">
                <a:solidFill>
                  <a:schemeClr val="bg1"/>
                </a:solidFill>
              </a:rPr>
              <a:t>“Elect/Chosen”</a:t>
            </a:r>
          </a:p>
          <a:p>
            <a:r>
              <a:rPr lang="en-US" sz="4800" dirty="0" smtClean="0">
                <a:solidFill>
                  <a:schemeClr val="bg1"/>
                </a:solidFill>
              </a:rPr>
              <a:t>= </a:t>
            </a:r>
          </a:p>
          <a:p>
            <a:r>
              <a:rPr lang="en-US" sz="4800" dirty="0" smtClean="0">
                <a:solidFill>
                  <a:schemeClr val="bg1"/>
                </a:solidFill>
              </a:rPr>
              <a:t>Servant/Israel/Messiah</a:t>
            </a:r>
          </a:p>
        </p:txBody>
      </p:sp>
    </p:spTree>
    <p:extLst>
      <p:ext uri="{BB962C8B-B14F-4D97-AF65-F5344CB8AC3E}">
        <p14:creationId xmlns:p14="http://schemas.microsoft.com/office/powerpoint/2010/main" val="26271149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534400" cy="6172200"/>
          </a:xfrm>
        </p:spPr>
        <p:txBody>
          <a:bodyPr>
            <a:normAutofit fontScale="92500"/>
          </a:bodyPr>
          <a:lstStyle/>
          <a:p>
            <a:pPr algn="just"/>
            <a:r>
              <a:rPr lang="en-US" sz="4800" dirty="0" smtClean="0">
                <a:solidFill>
                  <a:srgbClr val="FFFF00"/>
                </a:solidFill>
              </a:rPr>
              <a:t>U = Union With the Elect Messiah</a:t>
            </a:r>
          </a:p>
          <a:p>
            <a:pPr algn="l"/>
            <a:endParaRPr lang="en-US" sz="2000" b="1" dirty="0" smtClean="0"/>
          </a:p>
          <a:p>
            <a:pPr algn="l"/>
            <a:r>
              <a:rPr lang="en-US" sz="2800" b="1" dirty="0" smtClean="0">
                <a:solidFill>
                  <a:schemeClr val="bg1"/>
                </a:solidFill>
              </a:rPr>
              <a:t>Isaiah 42:1</a:t>
            </a:r>
            <a:r>
              <a:rPr lang="en-US" sz="2800" b="0" dirty="0" smtClean="0">
                <a:solidFill>
                  <a:schemeClr val="bg1"/>
                </a:solidFill>
              </a:rPr>
              <a:t> Behold my servant, whom I uphold; mine elect, </a:t>
            </a:r>
            <a:r>
              <a:rPr lang="en-US" sz="2800" b="0" i="1" dirty="0" smtClean="0">
                <a:solidFill>
                  <a:schemeClr val="bg1"/>
                </a:solidFill>
              </a:rPr>
              <a:t>in whom </a:t>
            </a:r>
            <a:r>
              <a:rPr lang="en-US" sz="2800" b="0" i="0" dirty="0" smtClean="0">
                <a:solidFill>
                  <a:schemeClr val="bg1"/>
                </a:solidFill>
              </a:rPr>
              <a:t>my soul </a:t>
            </a:r>
            <a:r>
              <a:rPr lang="en-US" sz="2800" b="0" i="0" dirty="0" err="1" smtClean="0">
                <a:solidFill>
                  <a:schemeClr val="bg1"/>
                </a:solidFill>
              </a:rPr>
              <a:t>delighteth</a:t>
            </a:r>
            <a:r>
              <a:rPr lang="en-US" sz="2800" b="0" i="0" dirty="0" smtClean="0">
                <a:solidFill>
                  <a:schemeClr val="bg1"/>
                </a:solidFill>
              </a:rPr>
              <a:t>; I have put my spirit upon him: he shall bring forth judgment to the Gentiles. (KJV)</a:t>
            </a:r>
            <a:r>
              <a:rPr lang="en-US" sz="2800" b="1" i="0" dirty="0" smtClean="0">
                <a:solidFill>
                  <a:schemeClr val="bg1"/>
                </a:solidFill>
              </a:rPr>
              <a:t/>
            </a:r>
            <a:br>
              <a:rPr lang="en-US" sz="2800" b="1" i="0" dirty="0" smtClean="0">
                <a:solidFill>
                  <a:schemeClr val="bg1"/>
                </a:solidFill>
              </a:rPr>
            </a:br>
            <a:endParaRPr lang="en-US" sz="2800" b="1" i="0" dirty="0" smtClean="0">
              <a:solidFill>
                <a:schemeClr val="bg1"/>
              </a:solidFill>
            </a:endParaRPr>
          </a:p>
          <a:p>
            <a:pPr algn="l"/>
            <a:r>
              <a:rPr lang="en-US" sz="2800" b="1" i="0" dirty="0" smtClean="0">
                <a:solidFill>
                  <a:schemeClr val="bg1"/>
                </a:solidFill>
              </a:rPr>
              <a:t>Isaiah 45:4</a:t>
            </a:r>
            <a:r>
              <a:rPr lang="en-US" sz="2800" b="0" i="0" dirty="0" smtClean="0">
                <a:solidFill>
                  <a:schemeClr val="bg1"/>
                </a:solidFill>
              </a:rPr>
              <a:t> For Jacob my servant's sake, and Israel mine elect, I have even called thee by thy name: I have surnamed thee, though thou hast not known me. (KJV)</a:t>
            </a:r>
          </a:p>
          <a:p>
            <a:pPr algn="l"/>
            <a:endParaRPr lang="en-US" sz="2800" b="0" i="0" dirty="0" smtClean="0">
              <a:solidFill>
                <a:schemeClr val="bg1"/>
              </a:solidFill>
            </a:endParaRPr>
          </a:p>
          <a:p>
            <a:pPr algn="l"/>
            <a:r>
              <a:rPr lang="en-US" sz="2800" b="1" i="0" dirty="0" smtClean="0">
                <a:solidFill>
                  <a:schemeClr val="bg1"/>
                </a:solidFill>
              </a:rPr>
              <a:t>Isaiah 65:9</a:t>
            </a:r>
            <a:r>
              <a:rPr lang="en-US" sz="2800" b="0" i="0" dirty="0" smtClean="0">
                <a:solidFill>
                  <a:schemeClr val="bg1"/>
                </a:solidFill>
              </a:rPr>
              <a:t> And I will bring forth a seed out of Jacob, and out of Judah an inheritor of my mountains: and mine elect shall inherit it, and my servants shall dwell there. (KJV)</a:t>
            </a:r>
          </a:p>
          <a:p>
            <a:pPr algn="just"/>
            <a:endParaRPr lang="en-US" sz="2000" dirty="0" smtClean="0">
              <a:solidFill>
                <a:schemeClr val="bg1"/>
              </a:solidFill>
            </a:endParaRPr>
          </a:p>
        </p:txBody>
      </p:sp>
    </p:spTree>
    <p:extLst>
      <p:ext uri="{BB962C8B-B14F-4D97-AF65-F5344CB8AC3E}">
        <p14:creationId xmlns:p14="http://schemas.microsoft.com/office/powerpoint/2010/main" val="39480936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534400" cy="6172200"/>
          </a:xfrm>
        </p:spPr>
        <p:txBody>
          <a:bodyPr>
            <a:normAutofit lnSpcReduction="10000"/>
          </a:bodyPr>
          <a:lstStyle/>
          <a:p>
            <a:pPr algn="just"/>
            <a:r>
              <a:rPr lang="en-US" sz="4800" dirty="0" smtClean="0">
                <a:solidFill>
                  <a:srgbClr val="FFFF00"/>
                </a:solidFill>
              </a:rPr>
              <a:t>U = Union With the Elect Messiah</a:t>
            </a:r>
          </a:p>
          <a:p>
            <a:pPr algn="l"/>
            <a:endParaRPr lang="en-US" sz="2000" b="1" dirty="0" smtClean="0"/>
          </a:p>
          <a:p>
            <a:pPr algn="l"/>
            <a:r>
              <a:rPr lang="en-US" sz="2800" b="1" dirty="0" smtClean="0">
                <a:solidFill>
                  <a:schemeClr val="bg1"/>
                </a:solidFill>
              </a:rPr>
              <a:t>Isaiah 44:1</a:t>
            </a:r>
            <a:r>
              <a:rPr lang="en-US" sz="2800" b="0" dirty="0" smtClean="0">
                <a:solidFill>
                  <a:schemeClr val="bg1"/>
                </a:solidFill>
              </a:rPr>
              <a:t> "But now listen, O Jacob, my servant,</a:t>
            </a:r>
            <a:r>
              <a:rPr lang="en-US" sz="2800" b="0" baseline="30000" dirty="0" smtClean="0">
                <a:solidFill>
                  <a:schemeClr val="bg1"/>
                </a:solidFill>
              </a:rPr>
              <a:t> </a:t>
            </a:r>
            <a:r>
              <a:rPr lang="en-US" sz="2800" b="0" baseline="0" dirty="0" smtClean="0">
                <a:solidFill>
                  <a:schemeClr val="bg1"/>
                </a:solidFill>
              </a:rPr>
              <a:t>Israel, whom I have chosen. </a:t>
            </a:r>
            <a:r>
              <a:rPr lang="en-US" sz="2800" b="0" baseline="30000" dirty="0" smtClean="0">
                <a:solidFill>
                  <a:schemeClr val="bg1"/>
                </a:solidFill>
              </a:rPr>
              <a:t>2</a:t>
            </a:r>
            <a:r>
              <a:rPr lang="en-US" sz="2800" b="0" baseline="0" dirty="0" smtClean="0">
                <a:solidFill>
                  <a:schemeClr val="bg1"/>
                </a:solidFill>
              </a:rPr>
              <a:t> This is what the LORD says-- he who made</a:t>
            </a:r>
            <a:r>
              <a:rPr lang="en-US" sz="2800" b="0" baseline="30000" dirty="0" smtClean="0">
                <a:solidFill>
                  <a:schemeClr val="bg1"/>
                </a:solidFill>
              </a:rPr>
              <a:t> </a:t>
            </a:r>
            <a:r>
              <a:rPr lang="en-US" sz="2800" b="0" baseline="0" dirty="0" smtClean="0">
                <a:solidFill>
                  <a:schemeClr val="bg1"/>
                </a:solidFill>
              </a:rPr>
              <a:t>you, who formed you in the womb,</a:t>
            </a:r>
            <a:r>
              <a:rPr lang="en-US" sz="2800" b="0" baseline="30000" dirty="0" smtClean="0">
                <a:solidFill>
                  <a:schemeClr val="bg1"/>
                </a:solidFill>
              </a:rPr>
              <a:t> </a:t>
            </a:r>
            <a:r>
              <a:rPr lang="en-US" sz="2800" b="0" baseline="0" dirty="0" smtClean="0">
                <a:solidFill>
                  <a:schemeClr val="bg1"/>
                </a:solidFill>
              </a:rPr>
              <a:t>and who will help</a:t>
            </a:r>
            <a:r>
              <a:rPr lang="en-US" sz="2800" b="0" baseline="30000" dirty="0" smtClean="0">
                <a:solidFill>
                  <a:schemeClr val="bg1"/>
                </a:solidFill>
              </a:rPr>
              <a:t> </a:t>
            </a:r>
            <a:r>
              <a:rPr lang="en-US" sz="2800" b="0" baseline="0" dirty="0" smtClean="0">
                <a:solidFill>
                  <a:schemeClr val="bg1"/>
                </a:solidFill>
              </a:rPr>
              <a:t>you: Do not be afraid,</a:t>
            </a:r>
            <a:r>
              <a:rPr lang="en-US" sz="2800" b="0" baseline="30000" dirty="0" smtClean="0">
                <a:solidFill>
                  <a:schemeClr val="bg1"/>
                </a:solidFill>
              </a:rPr>
              <a:t> </a:t>
            </a:r>
            <a:r>
              <a:rPr lang="en-US" sz="2800" b="0" baseline="0" dirty="0" smtClean="0">
                <a:solidFill>
                  <a:schemeClr val="bg1"/>
                </a:solidFill>
              </a:rPr>
              <a:t>O Jacob, my servant,</a:t>
            </a:r>
            <a:r>
              <a:rPr lang="en-US" sz="2800" b="0" baseline="30000" dirty="0" smtClean="0">
                <a:solidFill>
                  <a:schemeClr val="bg1"/>
                </a:solidFill>
              </a:rPr>
              <a:t> </a:t>
            </a:r>
            <a:r>
              <a:rPr lang="en-US" sz="2800" b="0" baseline="0" dirty="0" err="1" smtClean="0">
                <a:solidFill>
                  <a:schemeClr val="bg1"/>
                </a:solidFill>
              </a:rPr>
              <a:t>Jeshurun</a:t>
            </a:r>
            <a:r>
              <a:rPr lang="en-US" sz="2800" b="0" baseline="0" dirty="0" smtClean="0">
                <a:solidFill>
                  <a:schemeClr val="bg1"/>
                </a:solidFill>
              </a:rPr>
              <a:t>,</a:t>
            </a:r>
            <a:r>
              <a:rPr lang="en-US" sz="2800" b="0" baseline="30000" dirty="0" smtClean="0">
                <a:solidFill>
                  <a:schemeClr val="bg1"/>
                </a:solidFill>
              </a:rPr>
              <a:t> </a:t>
            </a:r>
            <a:r>
              <a:rPr lang="en-US" sz="2800" b="0" baseline="0" dirty="0" smtClean="0">
                <a:solidFill>
                  <a:schemeClr val="bg1"/>
                </a:solidFill>
              </a:rPr>
              <a:t>whom I have chosen. </a:t>
            </a:r>
            <a:r>
              <a:rPr lang="en-US" sz="2800" b="0" baseline="30000" dirty="0" smtClean="0">
                <a:solidFill>
                  <a:schemeClr val="bg1"/>
                </a:solidFill>
              </a:rPr>
              <a:t>3</a:t>
            </a:r>
            <a:r>
              <a:rPr lang="en-US" sz="2800" b="0" baseline="0" dirty="0" smtClean="0">
                <a:solidFill>
                  <a:schemeClr val="bg1"/>
                </a:solidFill>
              </a:rPr>
              <a:t> For I will pour water</a:t>
            </a:r>
            <a:r>
              <a:rPr lang="en-US" sz="2800" b="0" baseline="30000" dirty="0" smtClean="0">
                <a:solidFill>
                  <a:schemeClr val="bg1"/>
                </a:solidFill>
              </a:rPr>
              <a:t> </a:t>
            </a:r>
            <a:r>
              <a:rPr lang="en-US" sz="2800" b="0" baseline="0" dirty="0" smtClean="0">
                <a:solidFill>
                  <a:schemeClr val="bg1"/>
                </a:solidFill>
              </a:rPr>
              <a:t>on the thirsty land, and streams on the dry ground;</a:t>
            </a:r>
            <a:r>
              <a:rPr lang="en-US" sz="2800" b="0" baseline="30000" dirty="0" smtClean="0">
                <a:solidFill>
                  <a:schemeClr val="bg1"/>
                </a:solidFill>
              </a:rPr>
              <a:t> </a:t>
            </a:r>
            <a:r>
              <a:rPr lang="en-US" sz="2800" b="0" baseline="0" dirty="0" smtClean="0">
                <a:solidFill>
                  <a:schemeClr val="bg1"/>
                </a:solidFill>
              </a:rPr>
              <a:t>I will pour out my Spirit</a:t>
            </a:r>
            <a:r>
              <a:rPr lang="en-US" sz="2800" b="0" baseline="30000" dirty="0" smtClean="0">
                <a:solidFill>
                  <a:schemeClr val="bg1"/>
                </a:solidFill>
              </a:rPr>
              <a:t> </a:t>
            </a:r>
            <a:r>
              <a:rPr lang="en-US" sz="2800" b="0" baseline="0" dirty="0" smtClean="0">
                <a:solidFill>
                  <a:schemeClr val="bg1"/>
                </a:solidFill>
              </a:rPr>
              <a:t>on your offspring, and my blessing</a:t>
            </a:r>
            <a:r>
              <a:rPr lang="en-US" sz="2800" b="0" baseline="30000" dirty="0" smtClean="0">
                <a:solidFill>
                  <a:schemeClr val="bg1"/>
                </a:solidFill>
              </a:rPr>
              <a:t> </a:t>
            </a:r>
            <a:r>
              <a:rPr lang="en-US" sz="2800" b="0" baseline="0" dirty="0" smtClean="0">
                <a:solidFill>
                  <a:schemeClr val="bg1"/>
                </a:solidFill>
              </a:rPr>
              <a:t>on your descendants. </a:t>
            </a:r>
            <a:r>
              <a:rPr lang="en-US" sz="2800" b="0" baseline="30000" dirty="0" smtClean="0">
                <a:solidFill>
                  <a:schemeClr val="bg1"/>
                </a:solidFill>
              </a:rPr>
              <a:t>4</a:t>
            </a:r>
            <a:r>
              <a:rPr lang="en-US" sz="2800" b="0" baseline="0" dirty="0" smtClean="0">
                <a:solidFill>
                  <a:schemeClr val="bg1"/>
                </a:solidFill>
              </a:rPr>
              <a:t> They will spring up like grass</a:t>
            </a:r>
            <a:r>
              <a:rPr lang="en-US" sz="2800" b="0" baseline="30000" dirty="0" smtClean="0">
                <a:solidFill>
                  <a:schemeClr val="bg1"/>
                </a:solidFill>
              </a:rPr>
              <a:t> </a:t>
            </a:r>
            <a:r>
              <a:rPr lang="en-US" sz="2800" b="0" baseline="0" dirty="0" smtClean="0">
                <a:solidFill>
                  <a:schemeClr val="bg1"/>
                </a:solidFill>
              </a:rPr>
              <a:t>in a meadow, like poplar trees</a:t>
            </a:r>
            <a:r>
              <a:rPr lang="en-US" sz="2800" b="0" baseline="30000" dirty="0" smtClean="0">
                <a:solidFill>
                  <a:schemeClr val="bg1"/>
                </a:solidFill>
              </a:rPr>
              <a:t> </a:t>
            </a:r>
            <a:r>
              <a:rPr lang="en-US" sz="2800" b="0" baseline="0" dirty="0" smtClean="0">
                <a:solidFill>
                  <a:schemeClr val="bg1"/>
                </a:solidFill>
              </a:rPr>
              <a:t>by flowing streams. </a:t>
            </a:r>
            <a:r>
              <a:rPr lang="en-US" sz="2800" b="0" baseline="30000" dirty="0" smtClean="0">
                <a:solidFill>
                  <a:schemeClr val="bg1"/>
                </a:solidFill>
              </a:rPr>
              <a:t>5</a:t>
            </a:r>
            <a:r>
              <a:rPr lang="en-US" sz="2800" b="0" baseline="0" dirty="0" smtClean="0">
                <a:solidFill>
                  <a:schemeClr val="bg1"/>
                </a:solidFill>
              </a:rPr>
              <a:t> One will say, 'I belong</a:t>
            </a:r>
            <a:r>
              <a:rPr lang="en-US" sz="2800" b="0" baseline="30000" dirty="0" smtClean="0">
                <a:solidFill>
                  <a:schemeClr val="bg1"/>
                </a:solidFill>
              </a:rPr>
              <a:t> </a:t>
            </a:r>
            <a:r>
              <a:rPr lang="en-US" sz="2800" b="0" baseline="0" dirty="0" smtClean="0">
                <a:solidFill>
                  <a:schemeClr val="bg1"/>
                </a:solidFill>
              </a:rPr>
              <a:t>to the LORD'; another will call himself by the name of Jacob; still another will write on his hand,</a:t>
            </a:r>
            <a:r>
              <a:rPr lang="en-US" sz="2800" b="0" baseline="30000" dirty="0" smtClean="0">
                <a:solidFill>
                  <a:schemeClr val="bg1"/>
                </a:solidFill>
              </a:rPr>
              <a:t> </a:t>
            </a:r>
            <a:r>
              <a:rPr lang="en-US" sz="2800" b="0" baseline="0" dirty="0" smtClean="0">
                <a:solidFill>
                  <a:schemeClr val="bg1"/>
                </a:solidFill>
              </a:rPr>
              <a:t>'The LORD's,'</a:t>
            </a:r>
            <a:r>
              <a:rPr lang="en-US" sz="2800" b="0" baseline="30000" dirty="0" smtClean="0">
                <a:solidFill>
                  <a:schemeClr val="bg1"/>
                </a:solidFill>
              </a:rPr>
              <a:t> </a:t>
            </a:r>
            <a:r>
              <a:rPr lang="en-US" sz="2800" b="0" baseline="0" dirty="0" smtClean="0">
                <a:solidFill>
                  <a:schemeClr val="bg1"/>
                </a:solidFill>
              </a:rPr>
              <a:t>and will take the name Israel.”</a:t>
            </a:r>
          </a:p>
          <a:p>
            <a:pPr algn="just"/>
            <a:endParaRPr lang="en-US" sz="2000" dirty="0" smtClean="0">
              <a:solidFill>
                <a:schemeClr val="tx1"/>
              </a:solidFill>
            </a:endParaRPr>
          </a:p>
        </p:txBody>
      </p:sp>
    </p:spTree>
    <p:extLst>
      <p:ext uri="{BB962C8B-B14F-4D97-AF65-F5344CB8AC3E}">
        <p14:creationId xmlns:p14="http://schemas.microsoft.com/office/powerpoint/2010/main" val="23785995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534400" cy="6172200"/>
          </a:xfrm>
        </p:spPr>
        <p:txBody>
          <a:bodyPr>
            <a:normAutofit/>
          </a:bodyPr>
          <a:lstStyle/>
          <a:p>
            <a:pPr algn="just"/>
            <a:r>
              <a:rPr lang="en-US" sz="4800" dirty="0" smtClean="0">
                <a:solidFill>
                  <a:srgbClr val="FFFF00"/>
                </a:solidFill>
              </a:rPr>
              <a:t>U = Union With the Elect Messiah</a:t>
            </a:r>
          </a:p>
          <a:p>
            <a:pPr algn="l"/>
            <a:endParaRPr lang="en-US" sz="2000" b="1" dirty="0" smtClean="0"/>
          </a:p>
          <a:p>
            <a:pPr algn="l"/>
            <a:r>
              <a:rPr lang="en-US" sz="2800" dirty="0" smtClean="0">
                <a:solidFill>
                  <a:schemeClr val="bg1"/>
                </a:solidFill>
              </a:rPr>
              <a:t>“…examination of the usage in the OT and in Judaism shows that the phrase 'the elect' is used of those who have become members of God's people and never of individuals before they have become members of God's people." </a:t>
            </a:r>
          </a:p>
          <a:p>
            <a:pPr algn="r"/>
            <a:r>
              <a:rPr lang="en-US" sz="2400" dirty="0" smtClean="0">
                <a:solidFill>
                  <a:schemeClr val="bg1"/>
                </a:solidFill>
              </a:rPr>
              <a:t>-I. Howard Marshall (cited in </a:t>
            </a:r>
            <a:r>
              <a:rPr lang="en-US" sz="2400" dirty="0" err="1" smtClean="0">
                <a:solidFill>
                  <a:schemeClr val="bg1"/>
                </a:solidFill>
              </a:rPr>
              <a:t>Witherington</a:t>
            </a:r>
            <a:r>
              <a:rPr lang="en-US" sz="2400" dirty="0" smtClean="0">
                <a:solidFill>
                  <a:schemeClr val="bg1"/>
                </a:solidFill>
              </a:rPr>
              <a:t>, p.63)</a:t>
            </a:r>
          </a:p>
        </p:txBody>
      </p:sp>
    </p:spTree>
    <p:extLst>
      <p:ext uri="{BB962C8B-B14F-4D97-AF65-F5344CB8AC3E}">
        <p14:creationId xmlns:p14="http://schemas.microsoft.com/office/powerpoint/2010/main" val="25011580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534400" cy="6172200"/>
          </a:xfrm>
        </p:spPr>
        <p:txBody>
          <a:bodyPr>
            <a:normAutofit/>
          </a:bodyPr>
          <a:lstStyle/>
          <a:p>
            <a:pPr algn="just"/>
            <a:r>
              <a:rPr lang="en-US" sz="4800" dirty="0" smtClean="0">
                <a:solidFill>
                  <a:srgbClr val="FFFF00"/>
                </a:solidFill>
              </a:rPr>
              <a:t>U = Union With the Elect Messiah</a:t>
            </a:r>
          </a:p>
          <a:p>
            <a:pPr algn="l"/>
            <a:endParaRPr lang="en-US" sz="2000" b="1" dirty="0" smtClean="0"/>
          </a:p>
          <a:p>
            <a:pPr algn="l"/>
            <a:r>
              <a:rPr lang="en-US" sz="2800" dirty="0">
                <a:solidFill>
                  <a:schemeClr val="bg1"/>
                </a:solidFill>
                <a:effectLst>
                  <a:outerShdw blurRad="38100" dist="38100" dir="2700000" algn="tl">
                    <a:srgbClr val="000000">
                      <a:alpha val="43137"/>
                    </a:srgbClr>
                  </a:outerShdw>
                </a:effectLst>
                <a:latin typeface="Aller" panose="02000503030000020004" pitchFamily="2" charset="0"/>
              </a:rPr>
              <a:t>“E</a:t>
            </a:r>
            <a:r>
              <a:rPr lang="en-US" sz="2800" dirty="0">
                <a:solidFill>
                  <a:schemeClr val="bg1"/>
                </a:solidFill>
                <a:latin typeface="Aller" panose="02000503030000020004" pitchFamily="2" charset="0"/>
              </a:rPr>
              <a:t>lection does not take place … arbitrarily or fortuitously; it takes place always and only </a:t>
            </a:r>
            <a:r>
              <a:rPr lang="en-US" sz="2800" i="1" dirty="0">
                <a:solidFill>
                  <a:schemeClr val="bg1"/>
                </a:solidFill>
                <a:latin typeface="Aller" panose="02000503030000020004" pitchFamily="2" charset="0"/>
              </a:rPr>
              <a:t>in Christ.</a:t>
            </a:r>
            <a:r>
              <a:rPr lang="en-US" sz="2800" dirty="0">
                <a:solidFill>
                  <a:schemeClr val="bg1"/>
                </a:solidFill>
                <a:latin typeface="Aller" panose="02000503030000020004" pitchFamily="2" charset="0"/>
              </a:rPr>
              <a:t> They are elect who are in him; they who are elect are in him (cf. Gal. 3:29). It is failure to remember this that causes confusion over Paul’s doctrine of election and predestination.” </a:t>
            </a:r>
          </a:p>
          <a:p>
            <a:pPr algn="r"/>
            <a:r>
              <a:rPr lang="en-US" sz="2800" dirty="0">
                <a:solidFill>
                  <a:schemeClr val="bg1"/>
                </a:solidFill>
                <a:latin typeface="Aller" panose="02000503030000020004" pitchFamily="2" charset="0"/>
              </a:rPr>
              <a:t>-C.K. Barrett </a:t>
            </a:r>
          </a:p>
          <a:p>
            <a:r>
              <a:rPr lang="en-US" sz="1800" dirty="0">
                <a:solidFill>
                  <a:schemeClr val="bg1"/>
                </a:solidFill>
                <a:latin typeface="Aller" panose="02000503030000020004" pitchFamily="2" charset="0"/>
              </a:rPr>
              <a:t>cited in Ben </a:t>
            </a:r>
            <a:r>
              <a:rPr lang="en-US" sz="1800" dirty="0" err="1">
                <a:solidFill>
                  <a:schemeClr val="bg1"/>
                </a:solidFill>
                <a:latin typeface="Aller" panose="02000503030000020004" pitchFamily="2" charset="0"/>
              </a:rPr>
              <a:t>Witherington</a:t>
            </a:r>
            <a:r>
              <a:rPr lang="en-US" sz="1800" dirty="0">
                <a:solidFill>
                  <a:schemeClr val="bg1"/>
                </a:solidFill>
                <a:latin typeface="Aller" panose="02000503030000020004" pitchFamily="2" charset="0"/>
              </a:rPr>
              <a:t> III and Darlene Hyatt, </a:t>
            </a:r>
            <a:r>
              <a:rPr lang="en-US" sz="1800" i="1" dirty="0">
                <a:solidFill>
                  <a:schemeClr val="bg1"/>
                </a:solidFill>
                <a:latin typeface="Aller" panose="02000503030000020004" pitchFamily="2" charset="0"/>
              </a:rPr>
              <a:t>Paul's Letter to the Romans : A Socio-Rhetorical Commentary</a:t>
            </a:r>
            <a:r>
              <a:rPr lang="en-US" sz="1800" dirty="0">
                <a:solidFill>
                  <a:schemeClr val="bg1"/>
                </a:solidFill>
                <a:latin typeface="Aller" panose="02000503030000020004" pitchFamily="2" charset="0"/>
              </a:rPr>
              <a:t> (Grand Rapids, MI: Wm. B. Eerdmans Publishing Co., 2004), 255.</a:t>
            </a:r>
          </a:p>
        </p:txBody>
      </p:sp>
    </p:spTree>
    <p:extLst>
      <p:ext uri="{BB962C8B-B14F-4D97-AF65-F5344CB8AC3E}">
        <p14:creationId xmlns:p14="http://schemas.microsoft.com/office/powerpoint/2010/main" val="17860789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534400" cy="6172200"/>
          </a:xfrm>
        </p:spPr>
        <p:txBody>
          <a:bodyPr>
            <a:normAutofit lnSpcReduction="10000"/>
          </a:bodyPr>
          <a:lstStyle/>
          <a:p>
            <a:pPr algn="just"/>
            <a:r>
              <a:rPr lang="en-US" sz="4800" dirty="0" smtClean="0">
                <a:solidFill>
                  <a:srgbClr val="FFFF00"/>
                </a:solidFill>
              </a:rPr>
              <a:t>U = Union With the Elect Messiah</a:t>
            </a:r>
          </a:p>
          <a:p>
            <a:pPr algn="l"/>
            <a:endParaRPr lang="en-US" sz="2000" b="1" dirty="0" smtClean="0"/>
          </a:p>
          <a:p>
            <a:pPr algn="l"/>
            <a:r>
              <a:rPr lang="en-US" sz="2800" b="1" dirty="0" smtClean="0">
                <a:solidFill>
                  <a:schemeClr val="bg1"/>
                </a:solidFill>
              </a:rPr>
              <a:t>1Peter 1:18</a:t>
            </a:r>
            <a:r>
              <a:rPr lang="en-US" sz="2800" b="0" dirty="0" smtClean="0">
                <a:solidFill>
                  <a:schemeClr val="bg1"/>
                </a:solidFill>
              </a:rPr>
              <a:t> For you know that it was not with perishable things such as silver or gold that you were redeemed</a:t>
            </a:r>
            <a:r>
              <a:rPr lang="en-US" sz="2800" b="0" baseline="30000" dirty="0" smtClean="0">
                <a:solidFill>
                  <a:schemeClr val="bg1"/>
                </a:solidFill>
              </a:rPr>
              <a:t> </a:t>
            </a:r>
            <a:r>
              <a:rPr lang="en-US" sz="2800" b="0" baseline="0" dirty="0" smtClean="0">
                <a:solidFill>
                  <a:schemeClr val="bg1"/>
                </a:solidFill>
              </a:rPr>
              <a:t>from the empty way of life</a:t>
            </a:r>
            <a:r>
              <a:rPr lang="en-US" sz="2800" b="0" baseline="30000" dirty="0" smtClean="0">
                <a:solidFill>
                  <a:schemeClr val="bg1"/>
                </a:solidFill>
              </a:rPr>
              <a:t> </a:t>
            </a:r>
            <a:r>
              <a:rPr lang="en-US" sz="2800" b="0" baseline="0" dirty="0" smtClean="0">
                <a:solidFill>
                  <a:schemeClr val="bg1"/>
                </a:solidFill>
              </a:rPr>
              <a:t>handed down to you from your forefathers, </a:t>
            </a:r>
            <a:r>
              <a:rPr lang="en-US" sz="2800" b="0" baseline="30000" dirty="0" smtClean="0">
                <a:solidFill>
                  <a:schemeClr val="bg1"/>
                </a:solidFill>
              </a:rPr>
              <a:t>19</a:t>
            </a:r>
            <a:r>
              <a:rPr lang="en-US" sz="2800" b="0" baseline="0" dirty="0" smtClean="0">
                <a:solidFill>
                  <a:schemeClr val="bg1"/>
                </a:solidFill>
              </a:rPr>
              <a:t> but with the precious blood</a:t>
            </a:r>
            <a:r>
              <a:rPr lang="en-US" sz="2800" b="0" baseline="30000" dirty="0" smtClean="0">
                <a:solidFill>
                  <a:schemeClr val="bg1"/>
                </a:solidFill>
              </a:rPr>
              <a:t> </a:t>
            </a:r>
            <a:r>
              <a:rPr lang="en-US" sz="2800" b="0" baseline="0" dirty="0" smtClean="0">
                <a:solidFill>
                  <a:schemeClr val="bg1"/>
                </a:solidFill>
              </a:rPr>
              <a:t>of Christ, a lamb</a:t>
            </a:r>
            <a:r>
              <a:rPr lang="en-US" sz="2800" b="0" baseline="30000" dirty="0" smtClean="0">
                <a:solidFill>
                  <a:schemeClr val="bg1"/>
                </a:solidFill>
              </a:rPr>
              <a:t> </a:t>
            </a:r>
            <a:r>
              <a:rPr lang="en-US" sz="2800" b="0" baseline="0" dirty="0" smtClean="0">
                <a:solidFill>
                  <a:schemeClr val="bg1"/>
                </a:solidFill>
              </a:rPr>
              <a:t>without blemish or defect. </a:t>
            </a:r>
            <a:r>
              <a:rPr lang="en-US" sz="2800" b="0" baseline="30000" dirty="0" smtClean="0">
                <a:solidFill>
                  <a:schemeClr val="bg1"/>
                </a:solidFill>
              </a:rPr>
              <a:t>20</a:t>
            </a:r>
            <a:r>
              <a:rPr lang="en-US" sz="2800" b="0" baseline="0" dirty="0" smtClean="0">
                <a:solidFill>
                  <a:schemeClr val="bg1"/>
                </a:solidFill>
              </a:rPr>
              <a:t> He was chosen before the creation of the world,</a:t>
            </a:r>
            <a:r>
              <a:rPr lang="en-US" sz="2800" b="0" baseline="30000" dirty="0" smtClean="0">
                <a:solidFill>
                  <a:schemeClr val="bg1"/>
                </a:solidFill>
              </a:rPr>
              <a:t> </a:t>
            </a:r>
            <a:r>
              <a:rPr lang="en-US" sz="2800" b="0" baseline="0" dirty="0" smtClean="0">
                <a:solidFill>
                  <a:schemeClr val="bg1"/>
                </a:solidFill>
              </a:rPr>
              <a:t>but was revealed in these last times</a:t>
            </a:r>
            <a:r>
              <a:rPr lang="en-US" sz="2800" b="0" baseline="30000" dirty="0" smtClean="0">
                <a:solidFill>
                  <a:schemeClr val="bg1"/>
                </a:solidFill>
              </a:rPr>
              <a:t> </a:t>
            </a:r>
            <a:r>
              <a:rPr lang="en-US" sz="2800" b="0" baseline="0" dirty="0" smtClean="0">
                <a:solidFill>
                  <a:schemeClr val="bg1"/>
                </a:solidFill>
              </a:rPr>
              <a:t>for your sake. </a:t>
            </a:r>
            <a:r>
              <a:rPr lang="en-US" sz="2800" b="0" baseline="30000" dirty="0" smtClean="0">
                <a:solidFill>
                  <a:schemeClr val="bg1"/>
                </a:solidFill>
              </a:rPr>
              <a:t>21</a:t>
            </a:r>
            <a:r>
              <a:rPr lang="en-US" sz="2800" b="0" baseline="0" dirty="0" smtClean="0">
                <a:solidFill>
                  <a:schemeClr val="bg1"/>
                </a:solidFill>
              </a:rPr>
              <a:t> Through him you believe in God,</a:t>
            </a:r>
            <a:r>
              <a:rPr lang="en-US" sz="2800" b="0" baseline="30000" dirty="0" smtClean="0">
                <a:solidFill>
                  <a:schemeClr val="bg1"/>
                </a:solidFill>
              </a:rPr>
              <a:t> </a:t>
            </a:r>
            <a:r>
              <a:rPr lang="en-US" sz="2800" b="0" baseline="0" dirty="0" smtClean="0">
                <a:solidFill>
                  <a:schemeClr val="bg1"/>
                </a:solidFill>
              </a:rPr>
              <a:t>who raised him from the dead</a:t>
            </a:r>
            <a:r>
              <a:rPr lang="en-US" sz="2800" b="0" baseline="30000" dirty="0" smtClean="0">
                <a:solidFill>
                  <a:schemeClr val="bg1"/>
                </a:solidFill>
              </a:rPr>
              <a:t> </a:t>
            </a:r>
            <a:r>
              <a:rPr lang="en-US" sz="2800" b="0" baseline="0" dirty="0" smtClean="0">
                <a:solidFill>
                  <a:schemeClr val="bg1"/>
                </a:solidFill>
              </a:rPr>
              <a:t>and glorified him,</a:t>
            </a:r>
            <a:r>
              <a:rPr lang="en-US" sz="2800" b="0" baseline="30000" dirty="0" smtClean="0">
                <a:solidFill>
                  <a:schemeClr val="bg1"/>
                </a:solidFill>
              </a:rPr>
              <a:t> </a:t>
            </a:r>
            <a:r>
              <a:rPr lang="en-US" sz="2800" b="0" baseline="0" dirty="0" smtClean="0">
                <a:solidFill>
                  <a:schemeClr val="bg1"/>
                </a:solidFill>
              </a:rPr>
              <a:t>and so your faith and hope</a:t>
            </a:r>
            <a:r>
              <a:rPr lang="en-US" sz="2800" b="0" baseline="30000" dirty="0" smtClean="0">
                <a:solidFill>
                  <a:schemeClr val="bg1"/>
                </a:solidFill>
              </a:rPr>
              <a:t> </a:t>
            </a:r>
            <a:r>
              <a:rPr lang="en-US" sz="2800" b="0" baseline="0" dirty="0" smtClean="0">
                <a:solidFill>
                  <a:schemeClr val="bg1"/>
                </a:solidFill>
              </a:rPr>
              <a:t>are in God. </a:t>
            </a:r>
            <a:r>
              <a:rPr lang="en-US" sz="2800" b="0" baseline="30000" dirty="0" smtClean="0">
                <a:solidFill>
                  <a:schemeClr val="bg1"/>
                </a:solidFill>
              </a:rPr>
              <a:t>22</a:t>
            </a:r>
            <a:r>
              <a:rPr lang="en-US" sz="2800" b="0" baseline="0" dirty="0" smtClean="0">
                <a:solidFill>
                  <a:schemeClr val="bg1"/>
                </a:solidFill>
              </a:rPr>
              <a:t> Now that you have purified</a:t>
            </a:r>
            <a:r>
              <a:rPr lang="en-US" sz="2800" b="0" baseline="30000" dirty="0" smtClean="0">
                <a:solidFill>
                  <a:schemeClr val="bg1"/>
                </a:solidFill>
              </a:rPr>
              <a:t> </a:t>
            </a:r>
            <a:r>
              <a:rPr lang="en-US" sz="2800" b="0" baseline="0" dirty="0" smtClean="0">
                <a:solidFill>
                  <a:schemeClr val="bg1"/>
                </a:solidFill>
              </a:rPr>
              <a:t>yourselves by obeying</a:t>
            </a:r>
            <a:r>
              <a:rPr lang="en-US" sz="2800" b="0" baseline="30000" dirty="0" smtClean="0">
                <a:solidFill>
                  <a:schemeClr val="bg1"/>
                </a:solidFill>
              </a:rPr>
              <a:t> </a:t>
            </a:r>
            <a:r>
              <a:rPr lang="en-US" sz="2800" b="0" baseline="0" dirty="0" smtClean="0">
                <a:solidFill>
                  <a:schemeClr val="bg1"/>
                </a:solidFill>
              </a:rPr>
              <a:t>the truth so that you have sincere love for your brothers, love one another deeply,</a:t>
            </a:r>
            <a:r>
              <a:rPr lang="en-US" sz="2800" b="0" baseline="30000" dirty="0" smtClean="0">
                <a:solidFill>
                  <a:schemeClr val="bg1"/>
                </a:solidFill>
              </a:rPr>
              <a:t> </a:t>
            </a:r>
            <a:r>
              <a:rPr lang="en-US" sz="2800" b="0" baseline="0" dirty="0" smtClean="0">
                <a:solidFill>
                  <a:schemeClr val="bg1"/>
                </a:solidFill>
              </a:rPr>
              <a:t>from the heart."</a:t>
            </a:r>
          </a:p>
          <a:p>
            <a:pPr algn="just"/>
            <a:endParaRPr lang="en-US" sz="2000" dirty="0" smtClean="0">
              <a:solidFill>
                <a:schemeClr val="bg1"/>
              </a:solidFill>
            </a:endParaRPr>
          </a:p>
        </p:txBody>
      </p:sp>
    </p:spTree>
    <p:extLst>
      <p:ext uri="{BB962C8B-B14F-4D97-AF65-F5344CB8AC3E}">
        <p14:creationId xmlns:p14="http://schemas.microsoft.com/office/powerpoint/2010/main" val="443758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839200" cy="6400800"/>
          </a:xfrm>
        </p:spPr>
        <p:txBody>
          <a:bodyPr>
            <a:normAutofit/>
          </a:bodyPr>
          <a:lstStyle/>
          <a:p>
            <a:pPr algn="l"/>
            <a:r>
              <a:rPr lang="en-US" sz="3000" dirty="0">
                <a:solidFill>
                  <a:schemeClr val="bg1"/>
                </a:solidFill>
              </a:rPr>
              <a:t>delivered by scholarly popularizers of Calvinism who preach at enormous youth conferences (the sermons being podcast for </a:t>
            </a:r>
            <a:r>
              <a:rPr lang="en-US" sz="3000" dirty="0" err="1">
                <a:solidFill>
                  <a:schemeClr val="bg1"/>
                </a:solidFill>
              </a:rPr>
              <a:t>relistening</a:t>
            </a:r>
            <a:r>
              <a:rPr lang="en-US" sz="3000" dirty="0">
                <a:solidFill>
                  <a:schemeClr val="bg1"/>
                </a:solidFill>
              </a:rPr>
              <a:t>), as if their theology is the only one that truly honors God. I have found that many of the new Calvinists simply are not aware there are any viable alternatives to their newfound doctrinal faith. Through reading books by their favorite pastors and teachers, many of them are convinced that all alternatives— and especially the dreaded “Arminianism”— are man-centered, biblically unsupported, and intellectually weak</a:t>
            </a:r>
            <a:r>
              <a:rPr lang="en-US" sz="3000" dirty="0" smtClean="0">
                <a:solidFill>
                  <a:schemeClr val="bg1"/>
                </a:solidFill>
              </a:rPr>
              <a:t>.”</a:t>
            </a:r>
            <a:endParaRPr lang="en-US" sz="3000" dirty="0">
              <a:solidFill>
                <a:schemeClr val="bg1"/>
              </a:solidFill>
            </a:endParaRPr>
          </a:p>
          <a:p>
            <a:pPr algn="r"/>
            <a:r>
              <a:rPr lang="en-US" sz="3000" dirty="0">
                <a:solidFill>
                  <a:schemeClr val="bg1"/>
                </a:solidFill>
              </a:rPr>
              <a:t>-Olson (p. 65-66)</a:t>
            </a:r>
          </a:p>
        </p:txBody>
      </p:sp>
    </p:spTree>
    <p:extLst>
      <p:ext uri="{BB962C8B-B14F-4D97-AF65-F5344CB8AC3E}">
        <p14:creationId xmlns:p14="http://schemas.microsoft.com/office/powerpoint/2010/main" val="1913501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839200" cy="6553200"/>
          </a:xfrm>
        </p:spPr>
        <p:txBody>
          <a:bodyPr>
            <a:normAutofit fontScale="85000" lnSpcReduction="10000"/>
          </a:bodyPr>
          <a:lstStyle/>
          <a:p>
            <a:pPr algn="just"/>
            <a:r>
              <a:rPr lang="en-US" sz="4800" dirty="0" smtClean="0">
                <a:solidFill>
                  <a:srgbClr val="FFFF00"/>
                </a:solidFill>
              </a:rPr>
              <a:t>L = Longing God</a:t>
            </a:r>
          </a:p>
          <a:p>
            <a:pPr algn="l"/>
            <a:r>
              <a:rPr lang="en-US" sz="3500" b="1" dirty="0" smtClean="0">
                <a:solidFill>
                  <a:schemeClr val="bg1"/>
                </a:solidFill>
              </a:rPr>
              <a:t>Ezekiel 18:23 </a:t>
            </a:r>
            <a:r>
              <a:rPr lang="en-US" sz="3500" dirty="0" smtClean="0">
                <a:solidFill>
                  <a:schemeClr val="bg1"/>
                </a:solidFill>
              </a:rPr>
              <a:t>“Do </a:t>
            </a:r>
            <a:r>
              <a:rPr lang="en-US" sz="3500" dirty="0">
                <a:solidFill>
                  <a:schemeClr val="bg1"/>
                </a:solidFill>
              </a:rPr>
              <a:t>I take any pleasure in the death of the wicked? declares the Sovereign LORD. Rather, am I not </a:t>
            </a:r>
            <a:r>
              <a:rPr lang="en-US" sz="3500" dirty="0" smtClean="0">
                <a:solidFill>
                  <a:schemeClr val="bg1"/>
                </a:solidFill>
              </a:rPr>
              <a:t>pleased</a:t>
            </a:r>
            <a:r>
              <a:rPr lang="en-US" sz="3500" baseline="30000" dirty="0" smtClean="0">
                <a:solidFill>
                  <a:schemeClr val="bg1"/>
                </a:solidFill>
              </a:rPr>
              <a:t> </a:t>
            </a:r>
            <a:r>
              <a:rPr lang="en-US" sz="3500" dirty="0">
                <a:solidFill>
                  <a:schemeClr val="bg1"/>
                </a:solidFill>
              </a:rPr>
              <a:t>when they turn from their ways and live</a:t>
            </a:r>
            <a:r>
              <a:rPr lang="en-US" sz="3500" dirty="0" smtClean="0">
                <a:solidFill>
                  <a:schemeClr val="bg1"/>
                </a:solidFill>
              </a:rPr>
              <a:t>? </a:t>
            </a:r>
            <a:r>
              <a:rPr lang="en-US" sz="3500" baseline="30000" dirty="0">
                <a:solidFill>
                  <a:schemeClr val="bg1"/>
                </a:solidFill>
              </a:rPr>
              <a:t>24</a:t>
            </a:r>
            <a:r>
              <a:rPr lang="en-US" sz="3500" dirty="0">
                <a:solidFill>
                  <a:schemeClr val="bg1"/>
                </a:solidFill>
              </a:rPr>
              <a:t> "But if a righteous man </a:t>
            </a:r>
            <a:r>
              <a:rPr lang="en-US" sz="3500" dirty="0" smtClean="0">
                <a:solidFill>
                  <a:schemeClr val="bg1"/>
                </a:solidFill>
              </a:rPr>
              <a:t>turns</a:t>
            </a:r>
            <a:r>
              <a:rPr lang="en-US" sz="3500" baseline="30000" dirty="0" smtClean="0">
                <a:solidFill>
                  <a:schemeClr val="bg1"/>
                </a:solidFill>
              </a:rPr>
              <a:t> </a:t>
            </a:r>
            <a:r>
              <a:rPr lang="en-US" sz="3500" dirty="0">
                <a:solidFill>
                  <a:schemeClr val="bg1"/>
                </a:solidFill>
              </a:rPr>
              <a:t>from his righteousness and commits sin and does the same detestable things the wicked man does, will he live? None of the righteous things he has done will be remembered. Because of the </a:t>
            </a:r>
            <a:r>
              <a:rPr lang="en-US" sz="3500" dirty="0" smtClean="0">
                <a:solidFill>
                  <a:schemeClr val="bg1"/>
                </a:solidFill>
              </a:rPr>
              <a:t>unfaithfulness</a:t>
            </a:r>
            <a:r>
              <a:rPr lang="en-US" sz="3500" baseline="30000" dirty="0" smtClean="0">
                <a:solidFill>
                  <a:schemeClr val="bg1"/>
                </a:solidFill>
              </a:rPr>
              <a:t> </a:t>
            </a:r>
            <a:r>
              <a:rPr lang="en-US" sz="3500" dirty="0">
                <a:solidFill>
                  <a:schemeClr val="bg1"/>
                </a:solidFill>
              </a:rPr>
              <a:t>he is guilty of and because of the sins he has committed, he will die</a:t>
            </a:r>
            <a:r>
              <a:rPr lang="en-US" sz="3500" dirty="0" smtClean="0">
                <a:solidFill>
                  <a:schemeClr val="bg1"/>
                </a:solidFill>
              </a:rPr>
              <a:t>. </a:t>
            </a:r>
            <a:r>
              <a:rPr lang="en-US" sz="3500" baseline="30000" dirty="0">
                <a:solidFill>
                  <a:schemeClr val="bg1"/>
                </a:solidFill>
              </a:rPr>
              <a:t>25</a:t>
            </a:r>
            <a:r>
              <a:rPr lang="en-US" sz="3500" dirty="0">
                <a:solidFill>
                  <a:schemeClr val="bg1"/>
                </a:solidFill>
              </a:rPr>
              <a:t> "Yet you say, 'The way of the Lord is not just</a:t>
            </a:r>
            <a:r>
              <a:rPr lang="en-US" sz="3500" dirty="0" smtClean="0">
                <a:solidFill>
                  <a:schemeClr val="bg1"/>
                </a:solidFill>
              </a:rPr>
              <a:t>.'</a:t>
            </a:r>
            <a:r>
              <a:rPr lang="en-US" sz="3500" baseline="30000" dirty="0" smtClean="0">
                <a:solidFill>
                  <a:schemeClr val="bg1"/>
                </a:solidFill>
              </a:rPr>
              <a:t> </a:t>
            </a:r>
            <a:r>
              <a:rPr lang="en-US" sz="3500" dirty="0">
                <a:solidFill>
                  <a:schemeClr val="bg1"/>
                </a:solidFill>
              </a:rPr>
              <a:t>Hear, O house of Israel: Is my way unjust</a:t>
            </a:r>
            <a:r>
              <a:rPr lang="en-US" sz="3500" dirty="0" smtClean="0">
                <a:solidFill>
                  <a:schemeClr val="bg1"/>
                </a:solidFill>
              </a:rPr>
              <a:t>?</a:t>
            </a:r>
            <a:r>
              <a:rPr lang="en-US" sz="3500" baseline="30000" dirty="0" smtClean="0">
                <a:solidFill>
                  <a:schemeClr val="bg1"/>
                </a:solidFill>
              </a:rPr>
              <a:t> </a:t>
            </a:r>
            <a:r>
              <a:rPr lang="en-US" sz="3500" dirty="0">
                <a:solidFill>
                  <a:schemeClr val="bg1"/>
                </a:solidFill>
              </a:rPr>
              <a:t>Is it not your ways that are unjust</a:t>
            </a:r>
            <a:r>
              <a:rPr lang="en-US" sz="3500" dirty="0" smtClean="0">
                <a:solidFill>
                  <a:schemeClr val="bg1"/>
                </a:solidFill>
              </a:rPr>
              <a:t>? </a:t>
            </a:r>
            <a:r>
              <a:rPr lang="en-US" sz="3500" baseline="30000" dirty="0">
                <a:solidFill>
                  <a:schemeClr val="bg1"/>
                </a:solidFill>
              </a:rPr>
              <a:t>26</a:t>
            </a:r>
            <a:r>
              <a:rPr lang="en-US" sz="3500" dirty="0">
                <a:solidFill>
                  <a:schemeClr val="bg1"/>
                </a:solidFill>
              </a:rPr>
              <a:t> If a righteous man turns from his righteousness and commits sin, he will die for it; because of the sin he has committed he will die</a:t>
            </a:r>
            <a:r>
              <a:rPr lang="en-US" sz="3500" dirty="0" smtClean="0">
                <a:solidFill>
                  <a:schemeClr val="bg1"/>
                </a:solidFill>
              </a:rPr>
              <a:t>. </a:t>
            </a:r>
          </a:p>
        </p:txBody>
      </p:sp>
    </p:spTree>
    <p:extLst>
      <p:ext uri="{BB962C8B-B14F-4D97-AF65-F5344CB8AC3E}">
        <p14:creationId xmlns:p14="http://schemas.microsoft.com/office/powerpoint/2010/main" val="26271149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839200" cy="6553200"/>
          </a:xfrm>
        </p:spPr>
        <p:txBody>
          <a:bodyPr>
            <a:normAutofit fontScale="85000" lnSpcReduction="20000"/>
          </a:bodyPr>
          <a:lstStyle/>
          <a:p>
            <a:pPr algn="just"/>
            <a:r>
              <a:rPr lang="en-US" sz="4800" dirty="0" smtClean="0">
                <a:solidFill>
                  <a:srgbClr val="FFFF00"/>
                </a:solidFill>
              </a:rPr>
              <a:t>L = Longing God</a:t>
            </a:r>
          </a:p>
          <a:p>
            <a:pPr algn="l"/>
            <a:r>
              <a:rPr lang="en-US" sz="3500" baseline="30000" dirty="0" smtClean="0">
                <a:solidFill>
                  <a:schemeClr val="bg1"/>
                </a:solidFill>
              </a:rPr>
              <a:t>27</a:t>
            </a:r>
            <a:r>
              <a:rPr lang="en-US" sz="3500" dirty="0" smtClean="0">
                <a:solidFill>
                  <a:schemeClr val="bg1"/>
                </a:solidFill>
              </a:rPr>
              <a:t> </a:t>
            </a:r>
            <a:r>
              <a:rPr lang="en-US" sz="3500" dirty="0">
                <a:solidFill>
                  <a:schemeClr val="bg1"/>
                </a:solidFill>
              </a:rPr>
              <a:t>But if a wicked man turns away from the wickedness he has committed and does what is just and right, he will save his life</a:t>
            </a:r>
            <a:r>
              <a:rPr lang="en-US" sz="3500" dirty="0" smtClean="0">
                <a:solidFill>
                  <a:schemeClr val="bg1"/>
                </a:solidFill>
              </a:rPr>
              <a:t>. </a:t>
            </a:r>
            <a:r>
              <a:rPr lang="en-US" sz="3500" baseline="30000" dirty="0">
                <a:solidFill>
                  <a:schemeClr val="bg1"/>
                </a:solidFill>
              </a:rPr>
              <a:t>28</a:t>
            </a:r>
            <a:r>
              <a:rPr lang="en-US" sz="3500" dirty="0">
                <a:solidFill>
                  <a:schemeClr val="bg1"/>
                </a:solidFill>
              </a:rPr>
              <a:t> Because he considers all the offenses he has committed and turns away from them, he will surely live; he will not die</a:t>
            </a:r>
            <a:r>
              <a:rPr lang="en-US" sz="3500" dirty="0" smtClean="0">
                <a:solidFill>
                  <a:schemeClr val="bg1"/>
                </a:solidFill>
              </a:rPr>
              <a:t>. </a:t>
            </a:r>
            <a:r>
              <a:rPr lang="en-US" sz="3500" baseline="30000" dirty="0">
                <a:solidFill>
                  <a:schemeClr val="bg1"/>
                </a:solidFill>
              </a:rPr>
              <a:t>29</a:t>
            </a:r>
            <a:r>
              <a:rPr lang="en-US" sz="3500" dirty="0">
                <a:solidFill>
                  <a:schemeClr val="bg1"/>
                </a:solidFill>
              </a:rPr>
              <a:t> Yet the house of Israel says, 'The way of the Lord is not just.' Are my ways unjust, O house of Israel? Is it not your ways that are unjust</a:t>
            </a:r>
            <a:r>
              <a:rPr lang="en-US" sz="3500" dirty="0" smtClean="0">
                <a:solidFill>
                  <a:schemeClr val="bg1"/>
                </a:solidFill>
              </a:rPr>
              <a:t>? </a:t>
            </a:r>
            <a:r>
              <a:rPr lang="en-US" sz="3500" baseline="30000" dirty="0">
                <a:solidFill>
                  <a:schemeClr val="bg1"/>
                </a:solidFill>
              </a:rPr>
              <a:t>30</a:t>
            </a:r>
            <a:r>
              <a:rPr lang="en-US" sz="3500" dirty="0">
                <a:solidFill>
                  <a:schemeClr val="bg1"/>
                </a:solidFill>
              </a:rPr>
              <a:t> "Therefore, O house of Israel, I will judge you, each one according to his ways, declares the Sovereign LORD. Repent</a:t>
            </a:r>
            <a:r>
              <a:rPr lang="en-US" sz="3500" dirty="0" smtClean="0">
                <a:solidFill>
                  <a:schemeClr val="bg1"/>
                </a:solidFill>
              </a:rPr>
              <a:t>!</a:t>
            </a:r>
            <a:r>
              <a:rPr lang="en-US" sz="3500" baseline="30000" dirty="0" smtClean="0">
                <a:solidFill>
                  <a:schemeClr val="bg1"/>
                </a:solidFill>
              </a:rPr>
              <a:t> </a:t>
            </a:r>
            <a:r>
              <a:rPr lang="en-US" sz="3500" dirty="0">
                <a:solidFill>
                  <a:schemeClr val="bg1"/>
                </a:solidFill>
              </a:rPr>
              <a:t>Turn away from all your offenses; then sin will not be your downfall</a:t>
            </a:r>
            <a:r>
              <a:rPr lang="en-US" sz="3500" dirty="0" smtClean="0">
                <a:solidFill>
                  <a:schemeClr val="bg1"/>
                </a:solidFill>
              </a:rPr>
              <a:t>. </a:t>
            </a:r>
            <a:r>
              <a:rPr lang="en-US" sz="3500" baseline="30000" dirty="0">
                <a:solidFill>
                  <a:schemeClr val="bg1"/>
                </a:solidFill>
              </a:rPr>
              <a:t>31</a:t>
            </a:r>
            <a:r>
              <a:rPr lang="en-US" sz="3500" dirty="0">
                <a:solidFill>
                  <a:schemeClr val="bg1"/>
                </a:solidFill>
              </a:rPr>
              <a:t> </a:t>
            </a:r>
            <a:r>
              <a:rPr lang="en-US" sz="3500" dirty="0" smtClean="0">
                <a:solidFill>
                  <a:schemeClr val="bg1"/>
                </a:solidFill>
              </a:rPr>
              <a:t>Rid</a:t>
            </a:r>
            <a:r>
              <a:rPr lang="en-US" sz="3500" baseline="30000" dirty="0" smtClean="0">
                <a:solidFill>
                  <a:schemeClr val="bg1"/>
                </a:solidFill>
              </a:rPr>
              <a:t> </a:t>
            </a:r>
            <a:r>
              <a:rPr lang="en-US" sz="3500" dirty="0">
                <a:solidFill>
                  <a:schemeClr val="bg1"/>
                </a:solidFill>
              </a:rPr>
              <a:t>yourselves of all the offenses you have committed, and get a new </a:t>
            </a:r>
            <a:r>
              <a:rPr lang="en-US" sz="3500" dirty="0" smtClean="0">
                <a:solidFill>
                  <a:schemeClr val="bg1"/>
                </a:solidFill>
              </a:rPr>
              <a:t>heart</a:t>
            </a:r>
            <a:r>
              <a:rPr lang="en-US" sz="3500" baseline="30000" dirty="0" smtClean="0">
                <a:solidFill>
                  <a:schemeClr val="bg1"/>
                </a:solidFill>
              </a:rPr>
              <a:t> </a:t>
            </a:r>
            <a:r>
              <a:rPr lang="en-US" sz="3500" dirty="0">
                <a:solidFill>
                  <a:schemeClr val="bg1"/>
                </a:solidFill>
              </a:rPr>
              <a:t>and a new spirit. </a:t>
            </a:r>
            <a:r>
              <a:rPr lang="en-US" sz="3500" dirty="0" smtClean="0">
                <a:solidFill>
                  <a:schemeClr val="bg1"/>
                </a:solidFill>
              </a:rPr>
              <a:t>Why</a:t>
            </a:r>
            <a:r>
              <a:rPr lang="en-US" sz="3500" baseline="30000" dirty="0" smtClean="0">
                <a:solidFill>
                  <a:schemeClr val="bg1"/>
                </a:solidFill>
              </a:rPr>
              <a:t> </a:t>
            </a:r>
            <a:r>
              <a:rPr lang="en-US" sz="3500" dirty="0">
                <a:solidFill>
                  <a:schemeClr val="bg1"/>
                </a:solidFill>
              </a:rPr>
              <a:t>will you die, O house of Israel</a:t>
            </a:r>
            <a:r>
              <a:rPr lang="en-US" sz="3500" dirty="0" smtClean="0">
                <a:solidFill>
                  <a:schemeClr val="bg1"/>
                </a:solidFill>
              </a:rPr>
              <a:t>? </a:t>
            </a:r>
            <a:r>
              <a:rPr lang="en-US" sz="3500" baseline="30000" dirty="0">
                <a:solidFill>
                  <a:schemeClr val="bg1"/>
                </a:solidFill>
              </a:rPr>
              <a:t>32</a:t>
            </a:r>
            <a:r>
              <a:rPr lang="en-US" sz="3500" dirty="0">
                <a:solidFill>
                  <a:schemeClr val="bg1"/>
                </a:solidFill>
              </a:rPr>
              <a:t> For I take no pleasure in the death of anyone, declares the Sovereign LORD. </a:t>
            </a:r>
            <a:r>
              <a:rPr lang="en-US" sz="3500" dirty="0" smtClean="0">
                <a:solidFill>
                  <a:schemeClr val="bg1"/>
                </a:solidFill>
              </a:rPr>
              <a:t>Repent</a:t>
            </a:r>
            <a:r>
              <a:rPr lang="en-US" sz="3500" baseline="30000" dirty="0" smtClean="0">
                <a:solidFill>
                  <a:schemeClr val="bg1"/>
                </a:solidFill>
              </a:rPr>
              <a:t> </a:t>
            </a:r>
            <a:r>
              <a:rPr lang="en-US" sz="3500" dirty="0">
                <a:solidFill>
                  <a:schemeClr val="bg1"/>
                </a:solidFill>
              </a:rPr>
              <a:t>and live!</a:t>
            </a:r>
            <a:endParaRPr lang="en-US" sz="3500" dirty="0" smtClean="0">
              <a:solidFill>
                <a:schemeClr val="bg1"/>
              </a:solidFill>
            </a:endParaRPr>
          </a:p>
        </p:txBody>
      </p:sp>
    </p:spTree>
    <p:extLst>
      <p:ext uri="{BB962C8B-B14F-4D97-AF65-F5344CB8AC3E}">
        <p14:creationId xmlns:p14="http://schemas.microsoft.com/office/powerpoint/2010/main" val="25855187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534400" cy="6477000"/>
          </a:xfrm>
        </p:spPr>
        <p:txBody>
          <a:bodyPr>
            <a:normAutofit/>
          </a:bodyPr>
          <a:lstStyle/>
          <a:p>
            <a:pPr algn="just"/>
            <a:r>
              <a:rPr lang="en-US" sz="4800" dirty="0" smtClean="0">
                <a:solidFill>
                  <a:srgbClr val="FFFF00"/>
                </a:solidFill>
              </a:rPr>
              <a:t>L = Longing God</a:t>
            </a:r>
          </a:p>
          <a:p>
            <a:pPr algn="l"/>
            <a:r>
              <a:rPr lang="en-US" sz="2800" b="1" dirty="0" smtClean="0">
                <a:solidFill>
                  <a:schemeClr val="bg1"/>
                </a:solidFill>
              </a:rPr>
              <a:t>Ezekiel 33:11</a:t>
            </a:r>
            <a:r>
              <a:rPr lang="en-US" sz="2800" dirty="0" smtClean="0">
                <a:solidFill>
                  <a:schemeClr val="bg1"/>
                </a:solidFill>
              </a:rPr>
              <a:t> “Say </a:t>
            </a:r>
            <a:r>
              <a:rPr lang="en-US" sz="2800" dirty="0">
                <a:solidFill>
                  <a:schemeClr val="bg1"/>
                </a:solidFill>
              </a:rPr>
              <a:t>to them, 'As surely as I live, declares the Sovereign LORD, I take no pleasure in the death of the wicked, but rather that they turn from their ways and live</a:t>
            </a:r>
            <a:r>
              <a:rPr lang="en-US" sz="2800" dirty="0" smtClean="0">
                <a:solidFill>
                  <a:schemeClr val="bg1"/>
                </a:solidFill>
              </a:rPr>
              <a:t>.</a:t>
            </a:r>
            <a:r>
              <a:rPr lang="en-US" sz="2800" baseline="30000" dirty="0" smtClean="0">
                <a:solidFill>
                  <a:schemeClr val="bg1"/>
                </a:solidFill>
              </a:rPr>
              <a:t> </a:t>
            </a:r>
            <a:r>
              <a:rPr lang="en-US" sz="2800" dirty="0">
                <a:solidFill>
                  <a:schemeClr val="bg1"/>
                </a:solidFill>
              </a:rPr>
              <a:t>Turn</a:t>
            </a:r>
            <a:r>
              <a:rPr lang="en-US" sz="2800" dirty="0" smtClean="0">
                <a:solidFill>
                  <a:schemeClr val="bg1"/>
                </a:solidFill>
              </a:rPr>
              <a:t>!</a:t>
            </a:r>
            <a:r>
              <a:rPr lang="en-US" sz="2800" baseline="30000" dirty="0" smtClean="0">
                <a:solidFill>
                  <a:schemeClr val="bg1"/>
                </a:solidFill>
              </a:rPr>
              <a:t> </a:t>
            </a:r>
            <a:r>
              <a:rPr lang="en-US" sz="2800" dirty="0">
                <a:solidFill>
                  <a:schemeClr val="bg1"/>
                </a:solidFill>
              </a:rPr>
              <a:t>Turn from your evil ways! Why will you die, O house of Israel</a:t>
            </a:r>
            <a:r>
              <a:rPr lang="en-US" sz="2800" dirty="0" smtClean="0">
                <a:solidFill>
                  <a:schemeClr val="bg1"/>
                </a:solidFill>
              </a:rPr>
              <a:t>?”</a:t>
            </a:r>
          </a:p>
          <a:p>
            <a:pPr algn="l"/>
            <a:r>
              <a:rPr lang="en-US" sz="2800" b="1" dirty="0" smtClean="0">
                <a:solidFill>
                  <a:schemeClr val="bg1"/>
                </a:solidFill>
              </a:rPr>
              <a:t>1 </a:t>
            </a:r>
            <a:r>
              <a:rPr lang="en-US" sz="2800" b="1" dirty="0">
                <a:solidFill>
                  <a:schemeClr val="bg1"/>
                </a:solidFill>
              </a:rPr>
              <a:t>Timothy 2:3</a:t>
            </a:r>
            <a:r>
              <a:rPr lang="en-US" sz="2800" dirty="0">
                <a:solidFill>
                  <a:schemeClr val="bg1"/>
                </a:solidFill>
              </a:rPr>
              <a:t> </a:t>
            </a:r>
            <a:r>
              <a:rPr lang="en-US" sz="2800" dirty="0" smtClean="0">
                <a:solidFill>
                  <a:schemeClr val="bg1"/>
                </a:solidFill>
              </a:rPr>
              <a:t>“This is </a:t>
            </a:r>
            <a:r>
              <a:rPr lang="en-US" sz="2800" dirty="0">
                <a:solidFill>
                  <a:schemeClr val="bg1"/>
                </a:solidFill>
              </a:rPr>
              <a:t>good, and pleases</a:t>
            </a:r>
            <a:r>
              <a:rPr lang="en-US" sz="2800" baseline="30000" dirty="0">
                <a:solidFill>
                  <a:schemeClr val="bg1"/>
                </a:solidFill>
              </a:rPr>
              <a:t> </a:t>
            </a:r>
            <a:r>
              <a:rPr lang="en-US" sz="2800" dirty="0">
                <a:solidFill>
                  <a:schemeClr val="bg1"/>
                </a:solidFill>
              </a:rPr>
              <a:t>God our Savior,</a:t>
            </a:r>
            <a:r>
              <a:rPr lang="en-US" sz="2800" baseline="30000" dirty="0">
                <a:solidFill>
                  <a:schemeClr val="bg1"/>
                </a:solidFill>
              </a:rPr>
              <a:t> 4</a:t>
            </a:r>
            <a:r>
              <a:rPr lang="en-US" sz="2800" dirty="0">
                <a:solidFill>
                  <a:schemeClr val="bg1"/>
                </a:solidFill>
              </a:rPr>
              <a:t> who wants</a:t>
            </a:r>
            <a:r>
              <a:rPr lang="en-US" sz="2800" baseline="30000" dirty="0">
                <a:solidFill>
                  <a:schemeClr val="bg1"/>
                </a:solidFill>
              </a:rPr>
              <a:t> </a:t>
            </a:r>
            <a:r>
              <a:rPr lang="en-US" sz="2800" dirty="0">
                <a:solidFill>
                  <a:schemeClr val="bg1"/>
                </a:solidFill>
              </a:rPr>
              <a:t>all men</a:t>
            </a:r>
            <a:r>
              <a:rPr lang="en-US" sz="2800" baseline="30000" dirty="0">
                <a:solidFill>
                  <a:schemeClr val="bg1"/>
                </a:solidFill>
              </a:rPr>
              <a:t> </a:t>
            </a:r>
            <a:r>
              <a:rPr lang="en-US" sz="2800" dirty="0">
                <a:solidFill>
                  <a:schemeClr val="bg1"/>
                </a:solidFill>
              </a:rPr>
              <a:t>to be saved</a:t>
            </a:r>
            <a:r>
              <a:rPr lang="en-US" sz="2800" baseline="30000" dirty="0">
                <a:solidFill>
                  <a:schemeClr val="bg1"/>
                </a:solidFill>
              </a:rPr>
              <a:t> </a:t>
            </a:r>
            <a:r>
              <a:rPr lang="en-US" sz="2800" dirty="0">
                <a:solidFill>
                  <a:schemeClr val="bg1"/>
                </a:solidFill>
              </a:rPr>
              <a:t>and to come to a knowledge of the truth</a:t>
            </a:r>
            <a:r>
              <a:rPr lang="en-US" sz="2800" dirty="0" smtClean="0">
                <a:solidFill>
                  <a:schemeClr val="bg1"/>
                </a:solidFill>
              </a:rPr>
              <a:t>.”</a:t>
            </a:r>
            <a:endParaRPr lang="en-US" sz="2800" b="1" dirty="0" smtClean="0">
              <a:solidFill>
                <a:schemeClr val="bg1"/>
              </a:solidFill>
            </a:endParaRPr>
          </a:p>
          <a:p>
            <a:pPr algn="l"/>
            <a:r>
              <a:rPr lang="en-US" sz="2800" b="1" dirty="0" smtClean="0">
                <a:solidFill>
                  <a:schemeClr val="bg1"/>
                </a:solidFill>
              </a:rPr>
              <a:t>2 </a:t>
            </a:r>
            <a:r>
              <a:rPr lang="en-US" sz="2800" b="1" dirty="0">
                <a:solidFill>
                  <a:schemeClr val="bg1"/>
                </a:solidFill>
              </a:rPr>
              <a:t>Peter 3:9</a:t>
            </a:r>
            <a:r>
              <a:rPr lang="en-US" sz="2800" dirty="0">
                <a:solidFill>
                  <a:schemeClr val="bg1"/>
                </a:solidFill>
              </a:rPr>
              <a:t> </a:t>
            </a:r>
            <a:r>
              <a:rPr lang="en-US" sz="2800" dirty="0" smtClean="0">
                <a:solidFill>
                  <a:schemeClr val="bg1"/>
                </a:solidFill>
              </a:rPr>
              <a:t>“The </a:t>
            </a:r>
            <a:r>
              <a:rPr lang="en-US" sz="2800" dirty="0">
                <a:solidFill>
                  <a:schemeClr val="bg1"/>
                </a:solidFill>
              </a:rPr>
              <a:t>Lord is not slow in keeping his promise,</a:t>
            </a:r>
            <a:r>
              <a:rPr lang="en-US" sz="2800" baseline="30000" dirty="0">
                <a:solidFill>
                  <a:schemeClr val="bg1"/>
                </a:solidFill>
              </a:rPr>
              <a:t> </a:t>
            </a:r>
            <a:r>
              <a:rPr lang="en-US" sz="2800" dirty="0">
                <a:solidFill>
                  <a:schemeClr val="bg1"/>
                </a:solidFill>
              </a:rPr>
              <a:t>as some understand slowness. He is patient</a:t>
            </a:r>
            <a:r>
              <a:rPr lang="en-US" sz="2800" baseline="30000" dirty="0">
                <a:solidFill>
                  <a:schemeClr val="bg1"/>
                </a:solidFill>
              </a:rPr>
              <a:t> </a:t>
            </a:r>
            <a:r>
              <a:rPr lang="en-US" sz="2800" dirty="0">
                <a:solidFill>
                  <a:schemeClr val="bg1"/>
                </a:solidFill>
              </a:rPr>
              <a:t>with you, not wanting anyone to perish, but everyone to come to repentance</a:t>
            </a:r>
            <a:r>
              <a:rPr lang="en-US" sz="2800" dirty="0" smtClean="0">
                <a:solidFill>
                  <a:schemeClr val="bg1"/>
                </a:solidFill>
              </a:rPr>
              <a:t>.”</a:t>
            </a:r>
          </a:p>
        </p:txBody>
      </p:sp>
    </p:spTree>
    <p:extLst>
      <p:ext uri="{BB962C8B-B14F-4D97-AF65-F5344CB8AC3E}">
        <p14:creationId xmlns:p14="http://schemas.microsoft.com/office/powerpoint/2010/main" val="27601771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6172200"/>
          </a:xfrm>
        </p:spPr>
        <p:txBody>
          <a:bodyPr>
            <a:normAutofit/>
          </a:bodyPr>
          <a:lstStyle/>
          <a:p>
            <a:pPr algn="just"/>
            <a:r>
              <a:rPr lang="en-US" sz="4800" dirty="0" smtClean="0">
                <a:solidFill>
                  <a:srgbClr val="FFFF00"/>
                </a:solidFill>
              </a:rPr>
              <a:t>L = Longing God</a:t>
            </a:r>
            <a:endParaRPr lang="en-US" sz="4800" dirty="0" smtClean="0">
              <a:solidFill>
                <a:srgbClr val="FFFF00"/>
              </a:solidFill>
            </a:endParaRPr>
          </a:p>
          <a:p>
            <a:pPr algn="just"/>
            <a:r>
              <a:rPr lang="en-US" sz="2800" b="1" dirty="0" smtClean="0">
                <a:solidFill>
                  <a:schemeClr val="bg1"/>
                </a:solidFill>
              </a:rPr>
              <a:t>Romans 10:20 </a:t>
            </a:r>
            <a:r>
              <a:rPr lang="en-US" sz="2800" dirty="0" smtClean="0">
                <a:solidFill>
                  <a:schemeClr val="bg1"/>
                </a:solidFill>
              </a:rPr>
              <a:t>“and </a:t>
            </a:r>
            <a:r>
              <a:rPr lang="en-US" sz="2800" dirty="0">
                <a:solidFill>
                  <a:schemeClr val="bg1"/>
                </a:solidFill>
              </a:rPr>
              <a:t>Isaiah boldly says, "I was found by those who did not seek me; I revealed myself to those who did not ask for me</a:t>
            </a:r>
            <a:r>
              <a:rPr lang="en-US" sz="2800" dirty="0" smtClean="0">
                <a:solidFill>
                  <a:schemeClr val="bg1"/>
                </a:solidFill>
              </a:rPr>
              <a:t>." </a:t>
            </a:r>
            <a:r>
              <a:rPr lang="en-US" sz="2800" baseline="30000" dirty="0">
                <a:solidFill>
                  <a:schemeClr val="bg1"/>
                </a:solidFill>
              </a:rPr>
              <a:t>21</a:t>
            </a:r>
            <a:r>
              <a:rPr lang="en-US" sz="2800" dirty="0">
                <a:solidFill>
                  <a:schemeClr val="bg1"/>
                </a:solidFill>
              </a:rPr>
              <a:t> But concerning Israel he says, "All day long I have held out my hands to a disobedient and obstinate people</a:t>
            </a:r>
            <a:r>
              <a:rPr lang="en-US" sz="2800" dirty="0" smtClean="0">
                <a:solidFill>
                  <a:schemeClr val="bg1"/>
                </a:solidFill>
              </a:rPr>
              <a:t>.” (cf. </a:t>
            </a:r>
            <a:r>
              <a:rPr lang="en-US" sz="2800" b="1" dirty="0" smtClean="0">
                <a:solidFill>
                  <a:schemeClr val="bg1"/>
                </a:solidFill>
              </a:rPr>
              <a:t>Isaiah 65:1-2</a:t>
            </a:r>
            <a:r>
              <a:rPr lang="en-US" sz="2800" dirty="0" smtClean="0">
                <a:solidFill>
                  <a:schemeClr val="bg1"/>
                </a:solidFill>
              </a:rPr>
              <a:t>)</a:t>
            </a:r>
            <a:endParaRPr lang="en-US" sz="2800" dirty="0">
              <a:solidFill>
                <a:schemeClr val="bg1"/>
              </a:solidFill>
            </a:endParaRPr>
          </a:p>
        </p:txBody>
      </p:sp>
    </p:spTree>
    <p:extLst>
      <p:ext uri="{BB962C8B-B14F-4D97-AF65-F5344CB8AC3E}">
        <p14:creationId xmlns:p14="http://schemas.microsoft.com/office/powerpoint/2010/main" val="26271149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6172200"/>
          </a:xfrm>
        </p:spPr>
        <p:txBody>
          <a:bodyPr>
            <a:normAutofit/>
          </a:bodyPr>
          <a:lstStyle/>
          <a:p>
            <a:pPr algn="just"/>
            <a:r>
              <a:rPr lang="en-US" sz="4800" dirty="0" smtClean="0">
                <a:solidFill>
                  <a:srgbClr val="FFFF00"/>
                </a:solidFill>
              </a:rPr>
              <a:t>I = Integrity of the Offer</a:t>
            </a:r>
          </a:p>
          <a:p>
            <a:pPr algn="l"/>
            <a:r>
              <a:rPr lang="en-US" sz="2800" dirty="0">
                <a:solidFill>
                  <a:schemeClr val="bg1"/>
                </a:solidFill>
              </a:rPr>
              <a:t>“Being saved is not a matter of doing a work; it is only a matter of not resisting. When a person decides to allow God’s grace to save, he or she repents and trusts only and completely in Christ. That is a passive act; it could be compared to a drowning person who decides to relax and let his rescuer save him from drowning.”  </a:t>
            </a:r>
          </a:p>
          <a:p>
            <a:pPr algn="r"/>
            <a:r>
              <a:rPr lang="en-US" sz="2400" dirty="0">
                <a:solidFill>
                  <a:schemeClr val="bg1"/>
                </a:solidFill>
              </a:rPr>
              <a:t>-Olson (pp. 171-172)</a:t>
            </a:r>
          </a:p>
          <a:p>
            <a:pPr algn="l"/>
            <a:r>
              <a:rPr lang="en-US" sz="2800" dirty="0">
                <a:solidFill>
                  <a:schemeClr val="bg1"/>
                </a:solidFill>
              </a:rPr>
              <a:t>“…what sort of idiot receives a gift and then starts boasting about how he used the muscles in his vocal chords, tongue, and mouth to say, “Yes, I will accept this gift”?”  </a:t>
            </a:r>
          </a:p>
          <a:p>
            <a:pPr algn="r"/>
            <a:r>
              <a:rPr lang="en-US" sz="2400" dirty="0">
                <a:solidFill>
                  <a:schemeClr val="bg1"/>
                </a:solidFill>
              </a:rPr>
              <a:t>-Fischer (p.79)</a:t>
            </a:r>
            <a:endParaRPr lang="en-US" sz="2400" dirty="0">
              <a:solidFill>
                <a:schemeClr val="bg1"/>
              </a:solidFill>
            </a:endParaRPr>
          </a:p>
        </p:txBody>
      </p:sp>
    </p:spTree>
    <p:extLst>
      <p:ext uri="{BB962C8B-B14F-4D97-AF65-F5344CB8AC3E}">
        <p14:creationId xmlns:p14="http://schemas.microsoft.com/office/powerpoint/2010/main" val="3926224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6172200"/>
          </a:xfrm>
        </p:spPr>
        <p:txBody>
          <a:bodyPr>
            <a:normAutofit/>
          </a:bodyPr>
          <a:lstStyle/>
          <a:p>
            <a:pPr algn="just"/>
            <a:r>
              <a:rPr lang="en-US" sz="4800" dirty="0" smtClean="0">
                <a:solidFill>
                  <a:srgbClr val="FFFF00"/>
                </a:solidFill>
              </a:rPr>
              <a:t>I = Integrity of the Offer</a:t>
            </a:r>
          </a:p>
          <a:p>
            <a:pPr algn="l"/>
            <a:r>
              <a:rPr lang="en-US" sz="2800" b="1" dirty="0">
                <a:solidFill>
                  <a:schemeClr val="bg1"/>
                </a:solidFill>
              </a:rPr>
              <a:t>John 6:44</a:t>
            </a:r>
            <a:r>
              <a:rPr lang="en-US" sz="2800" dirty="0">
                <a:solidFill>
                  <a:schemeClr val="bg1"/>
                </a:solidFill>
              </a:rPr>
              <a:t> "No one can come to me unless the Father who sent me </a:t>
            </a:r>
            <a:r>
              <a:rPr lang="en-US" sz="2800" u="sng" dirty="0">
                <a:solidFill>
                  <a:schemeClr val="bg1"/>
                </a:solidFill>
              </a:rPr>
              <a:t>draws</a:t>
            </a:r>
            <a:r>
              <a:rPr lang="en-US" sz="2800" dirty="0">
                <a:solidFill>
                  <a:schemeClr val="bg1"/>
                </a:solidFill>
              </a:rPr>
              <a:t> him,</a:t>
            </a:r>
            <a:r>
              <a:rPr lang="en-US" sz="2800" baseline="30000" dirty="0">
                <a:solidFill>
                  <a:schemeClr val="bg1"/>
                </a:solidFill>
              </a:rPr>
              <a:t> </a:t>
            </a:r>
            <a:r>
              <a:rPr lang="en-US" sz="2800" dirty="0">
                <a:solidFill>
                  <a:schemeClr val="bg1"/>
                </a:solidFill>
              </a:rPr>
              <a:t>and I will raise him up at the last day</a:t>
            </a:r>
            <a:r>
              <a:rPr lang="en-US" sz="2800" dirty="0" smtClean="0">
                <a:solidFill>
                  <a:schemeClr val="bg1"/>
                </a:solidFill>
              </a:rPr>
              <a:t>.”</a:t>
            </a:r>
          </a:p>
          <a:p>
            <a:pPr algn="l"/>
            <a:endParaRPr lang="en-US" sz="2800" dirty="0" smtClean="0">
              <a:solidFill>
                <a:schemeClr val="bg1"/>
              </a:solidFill>
            </a:endParaRPr>
          </a:p>
          <a:p>
            <a:pPr algn="l"/>
            <a:r>
              <a:rPr lang="en-US" sz="2800" b="1" dirty="0" smtClean="0">
                <a:solidFill>
                  <a:schemeClr val="bg1"/>
                </a:solidFill>
              </a:rPr>
              <a:t>John 12:32 </a:t>
            </a:r>
            <a:r>
              <a:rPr lang="en-US" sz="2800" dirty="0" smtClean="0">
                <a:solidFill>
                  <a:schemeClr val="bg1"/>
                </a:solidFill>
              </a:rPr>
              <a:t>“But I, when I am lifted up from the earth, will </a:t>
            </a:r>
            <a:r>
              <a:rPr lang="en-US" sz="2800" u="sng" dirty="0" smtClean="0">
                <a:solidFill>
                  <a:schemeClr val="bg1"/>
                </a:solidFill>
              </a:rPr>
              <a:t>draw</a:t>
            </a:r>
            <a:r>
              <a:rPr lang="en-US" sz="2800" dirty="0" smtClean="0">
                <a:solidFill>
                  <a:schemeClr val="bg1"/>
                </a:solidFill>
              </a:rPr>
              <a:t> all men to myself."</a:t>
            </a:r>
          </a:p>
          <a:p>
            <a:pPr algn="l"/>
            <a:endParaRPr lang="en-US" sz="2800" dirty="0" smtClean="0">
              <a:solidFill>
                <a:schemeClr val="bg1"/>
              </a:solidFill>
            </a:endParaRPr>
          </a:p>
          <a:p>
            <a:pPr algn="l"/>
            <a:r>
              <a:rPr lang="en-US" sz="2800" b="1" dirty="0" smtClean="0">
                <a:solidFill>
                  <a:schemeClr val="bg1"/>
                </a:solidFill>
              </a:rPr>
              <a:t>Gk. “</a:t>
            </a:r>
            <a:r>
              <a:rPr lang="en-US" sz="2800" b="1" i="1" dirty="0" err="1" smtClean="0">
                <a:solidFill>
                  <a:schemeClr val="bg1"/>
                </a:solidFill>
              </a:rPr>
              <a:t>helkuo</a:t>
            </a:r>
            <a:r>
              <a:rPr lang="en-US" sz="2800" b="1" i="1" dirty="0" smtClean="0">
                <a:solidFill>
                  <a:schemeClr val="bg1"/>
                </a:solidFill>
              </a:rPr>
              <a:t>/</a:t>
            </a:r>
            <a:r>
              <a:rPr lang="en-US" sz="2800" b="1" i="1" dirty="0" err="1" smtClean="0">
                <a:solidFill>
                  <a:schemeClr val="bg1"/>
                </a:solidFill>
              </a:rPr>
              <a:t>helko</a:t>
            </a:r>
            <a:r>
              <a:rPr lang="en-US" sz="2800" b="1" dirty="0" smtClean="0">
                <a:solidFill>
                  <a:schemeClr val="bg1"/>
                </a:solidFill>
              </a:rPr>
              <a:t>” = drag/compel or attract/call?</a:t>
            </a:r>
          </a:p>
          <a:p>
            <a:pPr algn="l"/>
            <a:endParaRPr lang="en-US" sz="2800" dirty="0">
              <a:solidFill>
                <a:schemeClr val="bg1"/>
              </a:solidFill>
            </a:endParaRPr>
          </a:p>
        </p:txBody>
      </p:sp>
    </p:spTree>
    <p:extLst>
      <p:ext uri="{BB962C8B-B14F-4D97-AF65-F5344CB8AC3E}">
        <p14:creationId xmlns:p14="http://schemas.microsoft.com/office/powerpoint/2010/main" val="16958827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6172200"/>
          </a:xfrm>
        </p:spPr>
        <p:txBody>
          <a:bodyPr>
            <a:normAutofit/>
          </a:bodyPr>
          <a:lstStyle/>
          <a:p>
            <a:pPr algn="just"/>
            <a:r>
              <a:rPr lang="en-US" sz="4800" dirty="0" smtClean="0">
                <a:solidFill>
                  <a:srgbClr val="FFFF00"/>
                </a:solidFill>
              </a:rPr>
              <a:t>P = Present Assurance</a:t>
            </a:r>
          </a:p>
          <a:p>
            <a:pPr algn="l"/>
            <a:r>
              <a:rPr lang="en-US" sz="2800" b="1" dirty="0" smtClean="0">
                <a:solidFill>
                  <a:schemeClr val="bg1"/>
                </a:solidFill>
              </a:rPr>
              <a:t>Colossians 1:21 </a:t>
            </a:r>
            <a:r>
              <a:rPr lang="en-US" sz="2800" dirty="0" smtClean="0">
                <a:solidFill>
                  <a:schemeClr val="bg1"/>
                </a:solidFill>
              </a:rPr>
              <a:t>“Once </a:t>
            </a:r>
            <a:r>
              <a:rPr lang="en-US" sz="2800" dirty="0">
                <a:solidFill>
                  <a:schemeClr val="bg1"/>
                </a:solidFill>
              </a:rPr>
              <a:t>you were alienated from God and were </a:t>
            </a:r>
            <a:r>
              <a:rPr lang="en-US" sz="2800" dirty="0" smtClean="0">
                <a:solidFill>
                  <a:schemeClr val="bg1"/>
                </a:solidFill>
              </a:rPr>
              <a:t>enemies</a:t>
            </a:r>
            <a:r>
              <a:rPr lang="en-US" sz="2800" baseline="30000" dirty="0" smtClean="0">
                <a:solidFill>
                  <a:schemeClr val="bg1"/>
                </a:solidFill>
              </a:rPr>
              <a:t> </a:t>
            </a:r>
            <a:r>
              <a:rPr lang="en-US" sz="2800" dirty="0">
                <a:solidFill>
                  <a:schemeClr val="bg1"/>
                </a:solidFill>
              </a:rPr>
              <a:t>in your </a:t>
            </a:r>
            <a:r>
              <a:rPr lang="en-US" sz="2800" dirty="0" smtClean="0">
                <a:solidFill>
                  <a:schemeClr val="bg1"/>
                </a:solidFill>
              </a:rPr>
              <a:t>minds</a:t>
            </a:r>
            <a:r>
              <a:rPr lang="en-US" sz="2800" baseline="30000" dirty="0">
                <a:solidFill>
                  <a:schemeClr val="bg1"/>
                </a:solidFill>
              </a:rPr>
              <a:t> </a:t>
            </a:r>
            <a:r>
              <a:rPr lang="en-US" sz="2800" dirty="0" smtClean="0">
                <a:solidFill>
                  <a:schemeClr val="bg1"/>
                </a:solidFill>
              </a:rPr>
              <a:t>because of</a:t>
            </a:r>
            <a:r>
              <a:rPr lang="en-US" sz="2800" baseline="30000" dirty="0" smtClean="0">
                <a:solidFill>
                  <a:schemeClr val="bg1"/>
                </a:solidFill>
              </a:rPr>
              <a:t> </a:t>
            </a:r>
            <a:r>
              <a:rPr lang="en-US" sz="2800" dirty="0">
                <a:solidFill>
                  <a:schemeClr val="bg1"/>
                </a:solidFill>
              </a:rPr>
              <a:t>your evil behavior</a:t>
            </a:r>
            <a:r>
              <a:rPr lang="en-US" sz="2800" dirty="0" smtClean="0">
                <a:solidFill>
                  <a:schemeClr val="bg1"/>
                </a:solidFill>
              </a:rPr>
              <a:t>. </a:t>
            </a:r>
            <a:r>
              <a:rPr lang="en-US" sz="2800" baseline="30000" dirty="0">
                <a:solidFill>
                  <a:schemeClr val="bg1"/>
                </a:solidFill>
              </a:rPr>
              <a:t>22</a:t>
            </a:r>
            <a:r>
              <a:rPr lang="en-US" sz="2800" dirty="0">
                <a:solidFill>
                  <a:schemeClr val="bg1"/>
                </a:solidFill>
              </a:rPr>
              <a:t> But now he has </a:t>
            </a:r>
            <a:r>
              <a:rPr lang="en-US" sz="2800" dirty="0" smtClean="0">
                <a:solidFill>
                  <a:schemeClr val="bg1"/>
                </a:solidFill>
              </a:rPr>
              <a:t>reconciled</a:t>
            </a:r>
            <a:r>
              <a:rPr lang="en-US" sz="2800" baseline="30000" dirty="0" smtClean="0">
                <a:solidFill>
                  <a:schemeClr val="bg1"/>
                </a:solidFill>
              </a:rPr>
              <a:t> </a:t>
            </a:r>
            <a:r>
              <a:rPr lang="en-US" sz="2800" dirty="0">
                <a:solidFill>
                  <a:schemeClr val="bg1"/>
                </a:solidFill>
              </a:rPr>
              <a:t>you by Christ's physical </a:t>
            </a:r>
            <a:r>
              <a:rPr lang="en-US" sz="2800" dirty="0" smtClean="0">
                <a:solidFill>
                  <a:schemeClr val="bg1"/>
                </a:solidFill>
              </a:rPr>
              <a:t>body</a:t>
            </a:r>
            <a:r>
              <a:rPr lang="en-US" sz="2800" baseline="30000" dirty="0" smtClean="0">
                <a:solidFill>
                  <a:schemeClr val="bg1"/>
                </a:solidFill>
              </a:rPr>
              <a:t> </a:t>
            </a:r>
            <a:r>
              <a:rPr lang="en-US" sz="2800" dirty="0">
                <a:solidFill>
                  <a:schemeClr val="bg1"/>
                </a:solidFill>
              </a:rPr>
              <a:t>through death to present </a:t>
            </a:r>
            <a:r>
              <a:rPr lang="en-US" sz="2800" dirty="0" smtClean="0">
                <a:solidFill>
                  <a:schemeClr val="bg1"/>
                </a:solidFill>
              </a:rPr>
              <a:t>you</a:t>
            </a:r>
            <a:r>
              <a:rPr lang="en-US" sz="2800" baseline="30000" dirty="0" smtClean="0">
                <a:solidFill>
                  <a:schemeClr val="bg1"/>
                </a:solidFill>
              </a:rPr>
              <a:t> </a:t>
            </a:r>
            <a:r>
              <a:rPr lang="en-US" sz="2800" dirty="0">
                <a:solidFill>
                  <a:schemeClr val="bg1"/>
                </a:solidFill>
              </a:rPr>
              <a:t>holy in his sight, without blemish and free from </a:t>
            </a:r>
            <a:r>
              <a:rPr lang="en-US" sz="2800" dirty="0" smtClean="0">
                <a:solidFill>
                  <a:schemeClr val="bg1"/>
                </a:solidFill>
              </a:rPr>
              <a:t>accusation-</a:t>
            </a:r>
            <a:r>
              <a:rPr lang="en-US" sz="2800" dirty="0">
                <a:solidFill>
                  <a:schemeClr val="bg1"/>
                </a:solidFill>
              </a:rPr>
              <a:t>-</a:t>
            </a:r>
          </a:p>
          <a:p>
            <a:pPr algn="l"/>
            <a:r>
              <a:rPr lang="en-US" sz="2800" baseline="30000" dirty="0" smtClean="0">
                <a:solidFill>
                  <a:schemeClr val="bg1"/>
                </a:solidFill>
              </a:rPr>
              <a:t>23</a:t>
            </a:r>
            <a:r>
              <a:rPr lang="en-US" sz="2800" dirty="0" smtClean="0">
                <a:solidFill>
                  <a:schemeClr val="bg1"/>
                </a:solidFill>
              </a:rPr>
              <a:t> </a:t>
            </a:r>
            <a:r>
              <a:rPr lang="en-US" sz="2800" dirty="0">
                <a:solidFill>
                  <a:schemeClr val="bg1"/>
                </a:solidFill>
              </a:rPr>
              <a:t>if you </a:t>
            </a:r>
            <a:r>
              <a:rPr lang="en-US" sz="2800" dirty="0" smtClean="0">
                <a:solidFill>
                  <a:schemeClr val="bg1"/>
                </a:solidFill>
              </a:rPr>
              <a:t>continue</a:t>
            </a:r>
            <a:r>
              <a:rPr lang="en-US" sz="2800" baseline="30000" dirty="0" smtClean="0">
                <a:solidFill>
                  <a:schemeClr val="bg1"/>
                </a:solidFill>
              </a:rPr>
              <a:t> </a:t>
            </a:r>
            <a:r>
              <a:rPr lang="en-US" sz="2800" dirty="0">
                <a:solidFill>
                  <a:schemeClr val="bg1"/>
                </a:solidFill>
              </a:rPr>
              <a:t>in your faith, </a:t>
            </a:r>
            <a:r>
              <a:rPr lang="en-US" sz="2800" dirty="0" smtClean="0">
                <a:solidFill>
                  <a:schemeClr val="bg1"/>
                </a:solidFill>
              </a:rPr>
              <a:t>established</a:t>
            </a:r>
            <a:r>
              <a:rPr lang="en-US" sz="2800" baseline="30000" dirty="0" smtClean="0">
                <a:solidFill>
                  <a:schemeClr val="bg1"/>
                </a:solidFill>
              </a:rPr>
              <a:t> </a:t>
            </a:r>
            <a:r>
              <a:rPr lang="en-US" sz="2800" dirty="0">
                <a:solidFill>
                  <a:schemeClr val="bg1"/>
                </a:solidFill>
              </a:rPr>
              <a:t>and firm, not moved from the </a:t>
            </a:r>
            <a:r>
              <a:rPr lang="en-US" sz="2800" dirty="0" smtClean="0">
                <a:solidFill>
                  <a:schemeClr val="bg1"/>
                </a:solidFill>
              </a:rPr>
              <a:t>hope</a:t>
            </a:r>
            <a:r>
              <a:rPr lang="en-US" sz="2800" baseline="30000" dirty="0" smtClean="0">
                <a:solidFill>
                  <a:schemeClr val="bg1"/>
                </a:solidFill>
              </a:rPr>
              <a:t> </a:t>
            </a:r>
            <a:r>
              <a:rPr lang="en-US" sz="2800" dirty="0">
                <a:solidFill>
                  <a:schemeClr val="bg1"/>
                </a:solidFill>
              </a:rPr>
              <a:t>held out in the gospel. This is the gospel that you heard and that has been proclaimed to every creature under heaven</a:t>
            </a:r>
            <a:r>
              <a:rPr lang="en-US" sz="2800" dirty="0" smtClean="0">
                <a:solidFill>
                  <a:schemeClr val="bg1"/>
                </a:solidFill>
              </a:rPr>
              <a:t>,</a:t>
            </a:r>
            <a:r>
              <a:rPr lang="en-US" sz="2800" baseline="30000" dirty="0" smtClean="0">
                <a:solidFill>
                  <a:schemeClr val="bg1"/>
                </a:solidFill>
              </a:rPr>
              <a:t> </a:t>
            </a:r>
            <a:r>
              <a:rPr lang="en-US" sz="2800" dirty="0">
                <a:solidFill>
                  <a:schemeClr val="bg1"/>
                </a:solidFill>
              </a:rPr>
              <a:t>and of which I, Paul, have become a servant</a:t>
            </a:r>
            <a:r>
              <a:rPr lang="en-US" sz="2800" dirty="0" smtClean="0">
                <a:solidFill>
                  <a:schemeClr val="bg1"/>
                </a:solidFill>
              </a:rPr>
              <a:t>.”</a:t>
            </a:r>
            <a:endParaRPr lang="en-US" sz="2800" dirty="0">
              <a:solidFill>
                <a:schemeClr val="bg1"/>
              </a:solidFill>
            </a:endParaRPr>
          </a:p>
        </p:txBody>
      </p:sp>
    </p:spTree>
    <p:extLst>
      <p:ext uri="{BB962C8B-B14F-4D97-AF65-F5344CB8AC3E}">
        <p14:creationId xmlns:p14="http://schemas.microsoft.com/office/powerpoint/2010/main" val="26271149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6172200"/>
          </a:xfrm>
        </p:spPr>
        <p:txBody>
          <a:bodyPr>
            <a:normAutofit/>
          </a:bodyPr>
          <a:lstStyle/>
          <a:p>
            <a:pPr algn="just"/>
            <a:r>
              <a:rPr lang="en-US" sz="4800" dirty="0" smtClean="0">
                <a:solidFill>
                  <a:srgbClr val="FFFF00"/>
                </a:solidFill>
              </a:rPr>
              <a:t>P = Present Assurance</a:t>
            </a:r>
          </a:p>
          <a:p>
            <a:pPr algn="l"/>
            <a:r>
              <a:rPr lang="en-US" sz="2800" b="1" dirty="0" smtClean="0">
                <a:solidFill>
                  <a:schemeClr val="bg1"/>
                </a:solidFill>
              </a:rPr>
              <a:t>1Thessalonians 3:5 </a:t>
            </a:r>
            <a:r>
              <a:rPr lang="en-US" sz="2800" dirty="0" smtClean="0">
                <a:solidFill>
                  <a:schemeClr val="bg1"/>
                </a:solidFill>
              </a:rPr>
              <a:t>"For this reason, when I could stand it no longer, I sent to find out about your faith. I was afraid that in some way the tempter might have tempted you and our efforts might have been useless.”</a:t>
            </a:r>
          </a:p>
          <a:p>
            <a:pPr algn="l"/>
            <a:r>
              <a:rPr lang="en-US" sz="2800" b="1" dirty="0" smtClean="0">
                <a:solidFill>
                  <a:schemeClr val="bg1"/>
                </a:solidFill>
              </a:rPr>
              <a:t>1Timothy 1:18 </a:t>
            </a:r>
            <a:r>
              <a:rPr lang="en-US" sz="2800" dirty="0" smtClean="0">
                <a:solidFill>
                  <a:schemeClr val="bg1"/>
                </a:solidFill>
              </a:rPr>
              <a:t>“Timothy, my son,</a:t>
            </a:r>
            <a:r>
              <a:rPr lang="en-US" sz="2800" baseline="30000" dirty="0" smtClean="0">
                <a:solidFill>
                  <a:schemeClr val="bg1"/>
                </a:solidFill>
              </a:rPr>
              <a:t> </a:t>
            </a:r>
            <a:r>
              <a:rPr lang="en-US" sz="2800" baseline="0" dirty="0" smtClean="0">
                <a:solidFill>
                  <a:schemeClr val="bg1"/>
                </a:solidFill>
              </a:rPr>
              <a:t>I give you this instruction in keeping with the prophecies once made about you,</a:t>
            </a:r>
            <a:r>
              <a:rPr lang="en-US" sz="2800" baseline="30000" dirty="0" smtClean="0">
                <a:solidFill>
                  <a:schemeClr val="bg1"/>
                </a:solidFill>
              </a:rPr>
              <a:t> </a:t>
            </a:r>
            <a:r>
              <a:rPr lang="en-US" sz="2800" baseline="0" dirty="0" smtClean="0">
                <a:solidFill>
                  <a:schemeClr val="bg1"/>
                </a:solidFill>
              </a:rPr>
              <a:t>so that by following them you may fight the good fight, </a:t>
            </a:r>
            <a:r>
              <a:rPr lang="en-US" sz="2800" baseline="30000" dirty="0" smtClean="0">
                <a:solidFill>
                  <a:schemeClr val="bg1"/>
                </a:solidFill>
              </a:rPr>
              <a:t>19</a:t>
            </a:r>
            <a:r>
              <a:rPr lang="en-US" sz="2800" baseline="0" dirty="0" smtClean="0">
                <a:solidFill>
                  <a:schemeClr val="bg1"/>
                </a:solidFill>
              </a:rPr>
              <a:t> holding on to faith and a good conscience.</a:t>
            </a:r>
            <a:r>
              <a:rPr lang="en-US" sz="2800" baseline="30000" dirty="0" smtClean="0">
                <a:solidFill>
                  <a:schemeClr val="bg1"/>
                </a:solidFill>
              </a:rPr>
              <a:t> </a:t>
            </a:r>
            <a:r>
              <a:rPr lang="en-US" sz="2800" baseline="0" dirty="0" smtClean="0">
                <a:solidFill>
                  <a:schemeClr val="bg1"/>
                </a:solidFill>
              </a:rPr>
              <a:t>Some have rejected these and so have shipwrecked their faith. </a:t>
            </a:r>
            <a:r>
              <a:rPr lang="en-US" sz="2800" baseline="30000" dirty="0" smtClean="0">
                <a:solidFill>
                  <a:schemeClr val="bg1"/>
                </a:solidFill>
              </a:rPr>
              <a:t>20</a:t>
            </a:r>
            <a:r>
              <a:rPr lang="en-US" sz="2800" baseline="0" dirty="0" smtClean="0">
                <a:solidFill>
                  <a:schemeClr val="bg1"/>
                </a:solidFill>
              </a:rPr>
              <a:t> Among them are </a:t>
            </a:r>
            <a:r>
              <a:rPr lang="en-US" sz="2800" baseline="0" dirty="0" err="1" smtClean="0">
                <a:solidFill>
                  <a:schemeClr val="bg1"/>
                </a:solidFill>
              </a:rPr>
              <a:t>Hymenaeus</a:t>
            </a:r>
            <a:r>
              <a:rPr lang="en-US" sz="2800" baseline="30000" dirty="0" smtClean="0">
                <a:solidFill>
                  <a:schemeClr val="bg1"/>
                </a:solidFill>
              </a:rPr>
              <a:t> </a:t>
            </a:r>
            <a:r>
              <a:rPr lang="en-US" sz="2800" baseline="0" dirty="0" smtClean="0">
                <a:solidFill>
                  <a:schemeClr val="bg1"/>
                </a:solidFill>
              </a:rPr>
              <a:t>and Alexander,</a:t>
            </a:r>
            <a:r>
              <a:rPr lang="en-US" sz="2800" baseline="30000" dirty="0" smtClean="0">
                <a:solidFill>
                  <a:schemeClr val="bg1"/>
                </a:solidFill>
              </a:rPr>
              <a:t> </a:t>
            </a:r>
            <a:r>
              <a:rPr lang="en-US" sz="2800" baseline="0" dirty="0" smtClean="0">
                <a:solidFill>
                  <a:schemeClr val="bg1"/>
                </a:solidFill>
              </a:rPr>
              <a:t>whom I have handed over to Satan</a:t>
            </a:r>
            <a:r>
              <a:rPr lang="en-US" sz="2800" baseline="30000" dirty="0" smtClean="0">
                <a:solidFill>
                  <a:schemeClr val="bg1"/>
                </a:solidFill>
              </a:rPr>
              <a:t> </a:t>
            </a:r>
            <a:r>
              <a:rPr lang="en-US" sz="2800" baseline="0" dirty="0" smtClean="0">
                <a:solidFill>
                  <a:schemeClr val="bg1"/>
                </a:solidFill>
              </a:rPr>
              <a:t>to be taught not to blaspheme.”</a:t>
            </a:r>
          </a:p>
          <a:p>
            <a:pPr algn="l"/>
            <a:endParaRPr lang="en-US" sz="2800" dirty="0">
              <a:solidFill>
                <a:schemeClr val="tx1"/>
              </a:solidFill>
            </a:endParaRPr>
          </a:p>
        </p:txBody>
      </p:sp>
    </p:spTree>
    <p:extLst>
      <p:ext uri="{BB962C8B-B14F-4D97-AF65-F5344CB8AC3E}">
        <p14:creationId xmlns:p14="http://schemas.microsoft.com/office/powerpoint/2010/main" val="30872310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6172200"/>
          </a:xfrm>
        </p:spPr>
        <p:txBody>
          <a:bodyPr>
            <a:normAutofit/>
          </a:bodyPr>
          <a:lstStyle/>
          <a:p>
            <a:pPr algn="just"/>
            <a:r>
              <a:rPr lang="en-US" sz="4800" dirty="0" smtClean="0">
                <a:solidFill>
                  <a:srgbClr val="FFFF00"/>
                </a:solidFill>
              </a:rPr>
              <a:t>P = Present Assurance</a:t>
            </a:r>
          </a:p>
          <a:p>
            <a:pPr algn="l"/>
            <a:r>
              <a:rPr lang="en-US" sz="2800" b="1" dirty="0" smtClean="0">
                <a:solidFill>
                  <a:schemeClr val="bg1"/>
                </a:solidFill>
              </a:rPr>
              <a:t>Philippians 1:4 </a:t>
            </a:r>
            <a:r>
              <a:rPr lang="en-US" sz="2800" dirty="0" smtClean="0">
                <a:solidFill>
                  <a:schemeClr val="bg1"/>
                </a:solidFill>
              </a:rPr>
              <a:t>“In </a:t>
            </a:r>
            <a:r>
              <a:rPr lang="en-US" sz="2800" dirty="0">
                <a:solidFill>
                  <a:schemeClr val="bg1"/>
                </a:solidFill>
              </a:rPr>
              <a:t>all my prayers for all of you, I always </a:t>
            </a:r>
            <a:r>
              <a:rPr lang="en-US" sz="2800" dirty="0" smtClean="0">
                <a:solidFill>
                  <a:schemeClr val="bg1"/>
                </a:solidFill>
              </a:rPr>
              <a:t>pray</a:t>
            </a:r>
            <a:r>
              <a:rPr lang="en-US" sz="2800" baseline="30000" dirty="0" smtClean="0">
                <a:solidFill>
                  <a:schemeClr val="bg1"/>
                </a:solidFill>
              </a:rPr>
              <a:t> </a:t>
            </a:r>
            <a:r>
              <a:rPr lang="en-US" sz="2800" dirty="0">
                <a:solidFill>
                  <a:schemeClr val="bg1"/>
                </a:solidFill>
              </a:rPr>
              <a:t>with </a:t>
            </a:r>
            <a:r>
              <a:rPr lang="en-US" sz="2800" dirty="0" smtClean="0">
                <a:solidFill>
                  <a:schemeClr val="bg1"/>
                </a:solidFill>
              </a:rPr>
              <a:t>joy </a:t>
            </a:r>
            <a:r>
              <a:rPr lang="en-US" sz="2800" baseline="30000" dirty="0">
                <a:solidFill>
                  <a:schemeClr val="bg1"/>
                </a:solidFill>
              </a:rPr>
              <a:t>5</a:t>
            </a:r>
            <a:r>
              <a:rPr lang="en-US" sz="2800" dirty="0">
                <a:solidFill>
                  <a:schemeClr val="bg1"/>
                </a:solidFill>
              </a:rPr>
              <a:t> because of your </a:t>
            </a:r>
            <a:r>
              <a:rPr lang="en-US" sz="2800" dirty="0" smtClean="0">
                <a:solidFill>
                  <a:schemeClr val="bg1"/>
                </a:solidFill>
              </a:rPr>
              <a:t>partnership</a:t>
            </a:r>
            <a:r>
              <a:rPr lang="en-US" sz="2800" baseline="30000" dirty="0" smtClean="0">
                <a:solidFill>
                  <a:schemeClr val="bg1"/>
                </a:solidFill>
              </a:rPr>
              <a:t> </a:t>
            </a:r>
            <a:r>
              <a:rPr lang="en-US" sz="2800" dirty="0">
                <a:solidFill>
                  <a:schemeClr val="bg1"/>
                </a:solidFill>
              </a:rPr>
              <a:t>in the gospel from the first </a:t>
            </a:r>
            <a:r>
              <a:rPr lang="en-US" sz="2800" dirty="0" smtClean="0">
                <a:solidFill>
                  <a:schemeClr val="bg1"/>
                </a:solidFill>
              </a:rPr>
              <a:t>day</a:t>
            </a:r>
            <a:r>
              <a:rPr lang="en-US" sz="2800" baseline="30000" dirty="0" smtClean="0">
                <a:solidFill>
                  <a:schemeClr val="bg1"/>
                </a:solidFill>
              </a:rPr>
              <a:t> </a:t>
            </a:r>
            <a:r>
              <a:rPr lang="en-US" sz="2800" dirty="0">
                <a:solidFill>
                  <a:schemeClr val="bg1"/>
                </a:solidFill>
              </a:rPr>
              <a:t>until now</a:t>
            </a:r>
            <a:r>
              <a:rPr lang="en-US" sz="2800" dirty="0" smtClean="0">
                <a:solidFill>
                  <a:schemeClr val="bg1"/>
                </a:solidFill>
              </a:rPr>
              <a:t>, </a:t>
            </a:r>
            <a:r>
              <a:rPr lang="en-US" sz="2800" baseline="30000" dirty="0">
                <a:solidFill>
                  <a:schemeClr val="bg1"/>
                </a:solidFill>
              </a:rPr>
              <a:t>6</a:t>
            </a:r>
            <a:r>
              <a:rPr lang="en-US" sz="2800" dirty="0">
                <a:solidFill>
                  <a:schemeClr val="bg1"/>
                </a:solidFill>
              </a:rPr>
              <a:t> being confident of this, that he who began a good work </a:t>
            </a:r>
            <a:r>
              <a:rPr lang="en-US" sz="2800" i="1" dirty="0" smtClean="0">
                <a:solidFill>
                  <a:schemeClr val="bg1"/>
                </a:solidFill>
              </a:rPr>
              <a:t>among y’all</a:t>
            </a:r>
            <a:r>
              <a:rPr lang="en-US" sz="2800" dirty="0" smtClean="0">
                <a:solidFill>
                  <a:schemeClr val="bg1"/>
                </a:solidFill>
              </a:rPr>
              <a:t> (Gk. “</a:t>
            </a:r>
            <a:r>
              <a:rPr lang="en-US" sz="2800" dirty="0" err="1" smtClean="0">
                <a:solidFill>
                  <a:schemeClr val="bg1"/>
                </a:solidFill>
              </a:rPr>
              <a:t>en</a:t>
            </a:r>
            <a:r>
              <a:rPr lang="en-US" sz="2800" dirty="0" smtClean="0">
                <a:solidFill>
                  <a:schemeClr val="bg1"/>
                </a:solidFill>
              </a:rPr>
              <a:t> </a:t>
            </a:r>
            <a:r>
              <a:rPr lang="en-US" sz="2800" dirty="0" err="1" smtClean="0">
                <a:solidFill>
                  <a:schemeClr val="bg1"/>
                </a:solidFill>
              </a:rPr>
              <a:t>humin</a:t>
            </a:r>
            <a:r>
              <a:rPr lang="en-US" sz="2800" dirty="0" smtClean="0">
                <a:solidFill>
                  <a:schemeClr val="bg1"/>
                </a:solidFill>
              </a:rPr>
              <a:t>”) </a:t>
            </a:r>
            <a:r>
              <a:rPr lang="en-US" sz="2800" dirty="0">
                <a:solidFill>
                  <a:schemeClr val="bg1"/>
                </a:solidFill>
              </a:rPr>
              <a:t>will carry it on to </a:t>
            </a:r>
            <a:r>
              <a:rPr lang="en-US" sz="2800" dirty="0" smtClean="0">
                <a:solidFill>
                  <a:schemeClr val="bg1"/>
                </a:solidFill>
              </a:rPr>
              <a:t>completion</a:t>
            </a:r>
            <a:r>
              <a:rPr lang="en-US" sz="2800" baseline="30000" dirty="0">
                <a:solidFill>
                  <a:schemeClr val="bg1"/>
                </a:solidFill>
              </a:rPr>
              <a:t> </a:t>
            </a:r>
            <a:r>
              <a:rPr lang="en-US" sz="2800" dirty="0" smtClean="0">
                <a:solidFill>
                  <a:schemeClr val="bg1"/>
                </a:solidFill>
              </a:rPr>
              <a:t>until </a:t>
            </a:r>
            <a:r>
              <a:rPr lang="en-US" sz="2800" dirty="0">
                <a:solidFill>
                  <a:schemeClr val="bg1"/>
                </a:solidFill>
              </a:rPr>
              <a:t>the day of Christ Jesus</a:t>
            </a:r>
            <a:r>
              <a:rPr lang="en-US" sz="2800" dirty="0" smtClean="0">
                <a:solidFill>
                  <a:schemeClr val="bg1"/>
                </a:solidFill>
              </a:rPr>
              <a:t>.”</a:t>
            </a:r>
            <a:endParaRPr lang="en-US" sz="2800" dirty="0">
              <a:solidFill>
                <a:schemeClr val="bg1"/>
              </a:solidFill>
            </a:endParaRPr>
          </a:p>
        </p:txBody>
      </p:sp>
    </p:spTree>
    <p:extLst>
      <p:ext uri="{BB962C8B-B14F-4D97-AF65-F5344CB8AC3E}">
        <p14:creationId xmlns:p14="http://schemas.microsoft.com/office/powerpoint/2010/main" val="3615212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6172200"/>
          </a:xfrm>
        </p:spPr>
        <p:txBody>
          <a:bodyPr>
            <a:normAutofit/>
          </a:bodyPr>
          <a:lstStyle/>
          <a:p>
            <a:pPr algn="l"/>
            <a:r>
              <a:rPr lang="en-US" sz="2800" dirty="0">
                <a:solidFill>
                  <a:schemeClr val="bg1"/>
                </a:solidFill>
              </a:rPr>
              <a:t>“Notice that both Calvinist and free will theologians ultimately arrive at a point where further explanations are impossible . Both reach the limit of finally inexplicable choice. The free will theologian cannot fully explain why some choose Christ while others do not. The Calvinist cannot tell us why or on what basis God chooses some for salvation and passes others by.” </a:t>
            </a:r>
          </a:p>
          <a:p>
            <a:pPr algn="r"/>
            <a:r>
              <a:rPr lang="en-US" sz="2800" dirty="0">
                <a:solidFill>
                  <a:schemeClr val="bg1"/>
                </a:solidFill>
              </a:rPr>
              <a:t>–Jerry Walls (cited in Fischer, p.76)</a:t>
            </a:r>
            <a:endParaRPr lang="en-US" sz="2800" dirty="0">
              <a:solidFill>
                <a:schemeClr val="bg1"/>
              </a:solidFill>
            </a:endParaRPr>
          </a:p>
        </p:txBody>
      </p:sp>
    </p:spTree>
    <p:extLst>
      <p:ext uri="{BB962C8B-B14F-4D97-AF65-F5344CB8AC3E}">
        <p14:creationId xmlns:p14="http://schemas.microsoft.com/office/powerpoint/2010/main" val="728356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828800"/>
            <a:ext cx="8382000" cy="4495800"/>
          </a:xfrm>
        </p:spPr>
        <p:txBody>
          <a:bodyPr>
            <a:normAutofit/>
          </a:bodyPr>
          <a:lstStyle/>
          <a:p>
            <a:pPr algn="just"/>
            <a:r>
              <a:rPr lang="en-US" dirty="0" smtClean="0">
                <a:solidFill>
                  <a:schemeClr val="bg1"/>
                </a:solidFill>
              </a:rPr>
              <a:t>“People don’t choose Calvinism or free-will theism because one side has clearly proven itself right, but because they “find one set of mysteries easier to live with than the other.” </a:t>
            </a:r>
          </a:p>
          <a:p>
            <a:pPr algn="r"/>
            <a:r>
              <a:rPr lang="en-US" dirty="0" smtClean="0">
                <a:solidFill>
                  <a:schemeClr val="bg1"/>
                </a:solidFill>
              </a:rPr>
              <a:t>–Austin Fischer </a:t>
            </a:r>
          </a:p>
          <a:p>
            <a:pPr algn="r"/>
            <a:r>
              <a:rPr lang="en-US" sz="2000" dirty="0" smtClean="0">
                <a:solidFill>
                  <a:schemeClr val="bg1"/>
                </a:solidFill>
              </a:rPr>
              <a:t>“Young, Restless, No Longer Reformed” (p.82)</a:t>
            </a:r>
            <a:endParaRPr lang="en-US" sz="2000" dirty="0">
              <a:solidFill>
                <a:schemeClr val="bg1"/>
              </a:solidFill>
            </a:endParaRPr>
          </a:p>
        </p:txBody>
      </p:sp>
    </p:spTree>
    <p:extLst>
      <p:ext uri="{BB962C8B-B14F-4D97-AF65-F5344CB8AC3E}">
        <p14:creationId xmlns:p14="http://schemas.microsoft.com/office/powerpoint/2010/main" val="18637788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6172200"/>
          </a:xfrm>
        </p:spPr>
        <p:txBody>
          <a:bodyPr>
            <a:normAutofit/>
          </a:bodyPr>
          <a:lstStyle/>
          <a:p>
            <a:r>
              <a:rPr lang="en-US" sz="4800" dirty="0" smtClean="0">
                <a:solidFill>
                  <a:srgbClr val="FFFF00"/>
                </a:solidFill>
              </a:rPr>
              <a:t>Recommended Reading</a:t>
            </a:r>
          </a:p>
          <a:p>
            <a:pPr algn="l"/>
            <a:r>
              <a:rPr lang="en-US" sz="2800" b="1" dirty="0" smtClean="0">
                <a:solidFill>
                  <a:schemeClr val="bg1"/>
                </a:solidFill>
              </a:rPr>
              <a:t>“Young, Restless, No Longer Reformed” </a:t>
            </a:r>
            <a:r>
              <a:rPr lang="en-US" sz="2800" dirty="0" smtClean="0">
                <a:solidFill>
                  <a:schemeClr val="bg1"/>
                </a:solidFill>
              </a:rPr>
              <a:t>– Austin Fischer</a:t>
            </a:r>
          </a:p>
          <a:p>
            <a:pPr algn="l"/>
            <a:endParaRPr lang="en-US" sz="2800" b="1" dirty="0" smtClean="0">
              <a:solidFill>
                <a:schemeClr val="bg1"/>
              </a:solidFill>
            </a:endParaRPr>
          </a:p>
          <a:p>
            <a:pPr algn="l"/>
            <a:r>
              <a:rPr lang="en-US" sz="2800" b="1" dirty="0" smtClean="0">
                <a:solidFill>
                  <a:schemeClr val="bg1"/>
                </a:solidFill>
              </a:rPr>
              <a:t>“Against Calvinism” </a:t>
            </a:r>
            <a:r>
              <a:rPr lang="en-US" sz="2800" dirty="0" smtClean="0">
                <a:solidFill>
                  <a:schemeClr val="bg1"/>
                </a:solidFill>
              </a:rPr>
              <a:t>– Roger Olson</a:t>
            </a:r>
          </a:p>
          <a:p>
            <a:pPr algn="l"/>
            <a:r>
              <a:rPr lang="en-US" sz="2800" b="1" dirty="0" smtClean="0">
                <a:solidFill>
                  <a:schemeClr val="bg1"/>
                </a:solidFill>
              </a:rPr>
              <a:t>“Arminian Theology: Myths and Reality” </a:t>
            </a:r>
            <a:r>
              <a:rPr lang="en-US" sz="2800" dirty="0" smtClean="0">
                <a:solidFill>
                  <a:schemeClr val="bg1"/>
                </a:solidFill>
              </a:rPr>
              <a:t>– Roger Olson</a:t>
            </a:r>
          </a:p>
          <a:p>
            <a:pPr algn="l"/>
            <a:endParaRPr lang="en-US" sz="2800" b="1" dirty="0">
              <a:solidFill>
                <a:schemeClr val="bg1"/>
              </a:solidFill>
            </a:endParaRPr>
          </a:p>
          <a:p>
            <a:pPr algn="l"/>
            <a:r>
              <a:rPr lang="en-US" sz="2800" b="1" dirty="0" smtClean="0">
                <a:solidFill>
                  <a:schemeClr val="bg1"/>
                </a:solidFill>
              </a:rPr>
              <a:t>“The Problem With Evangelical Theology” </a:t>
            </a:r>
            <a:r>
              <a:rPr lang="en-US" sz="2800" dirty="0" smtClean="0">
                <a:solidFill>
                  <a:schemeClr val="bg1"/>
                </a:solidFill>
              </a:rPr>
              <a:t>– Ben </a:t>
            </a:r>
            <a:r>
              <a:rPr lang="en-US" sz="2800" dirty="0" err="1" smtClean="0">
                <a:solidFill>
                  <a:schemeClr val="bg1"/>
                </a:solidFill>
              </a:rPr>
              <a:t>Witherington</a:t>
            </a:r>
            <a:endParaRPr lang="en-US" sz="2800" dirty="0" smtClean="0">
              <a:solidFill>
                <a:schemeClr val="bg1"/>
              </a:solidFill>
            </a:endParaRPr>
          </a:p>
          <a:p>
            <a:pPr algn="l"/>
            <a:r>
              <a:rPr lang="en-US" sz="2800" b="1" dirty="0" smtClean="0">
                <a:solidFill>
                  <a:schemeClr val="bg1"/>
                </a:solidFill>
              </a:rPr>
              <a:t>“Paul’s Letter to the Romans” </a:t>
            </a:r>
            <a:r>
              <a:rPr lang="en-US" sz="2800" dirty="0" smtClean="0">
                <a:solidFill>
                  <a:schemeClr val="bg1"/>
                </a:solidFill>
              </a:rPr>
              <a:t>– Ben </a:t>
            </a:r>
            <a:r>
              <a:rPr lang="en-US" sz="2800" dirty="0" err="1" smtClean="0">
                <a:solidFill>
                  <a:schemeClr val="bg1"/>
                </a:solidFill>
              </a:rPr>
              <a:t>Witherington</a:t>
            </a:r>
            <a:endParaRPr lang="en-US" sz="2800" dirty="0" smtClean="0">
              <a:solidFill>
                <a:schemeClr val="bg1"/>
              </a:solidFill>
            </a:endParaRPr>
          </a:p>
          <a:p>
            <a:pPr algn="l"/>
            <a:endParaRPr lang="en-US" sz="2800" b="1" dirty="0">
              <a:solidFill>
                <a:schemeClr val="bg1"/>
              </a:solidFill>
            </a:endParaRPr>
          </a:p>
          <a:p>
            <a:pPr algn="l"/>
            <a:r>
              <a:rPr lang="en-US" sz="2800" b="1" dirty="0" smtClean="0">
                <a:solidFill>
                  <a:schemeClr val="bg1"/>
                </a:solidFill>
              </a:rPr>
              <a:t>“Across the Spectrum” </a:t>
            </a:r>
            <a:r>
              <a:rPr lang="en-US" sz="2800" dirty="0" smtClean="0">
                <a:solidFill>
                  <a:schemeClr val="bg1"/>
                </a:solidFill>
              </a:rPr>
              <a:t>– Greg Boyd (editor)</a:t>
            </a:r>
          </a:p>
        </p:txBody>
      </p:sp>
    </p:spTree>
    <p:extLst>
      <p:ext uri="{BB962C8B-B14F-4D97-AF65-F5344CB8AC3E}">
        <p14:creationId xmlns:p14="http://schemas.microsoft.com/office/powerpoint/2010/main" val="2784424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382000" cy="5257800"/>
          </a:xfrm>
        </p:spPr>
        <p:txBody>
          <a:bodyPr>
            <a:normAutofit fontScale="92500" lnSpcReduction="20000"/>
          </a:bodyPr>
          <a:lstStyle/>
          <a:p>
            <a:r>
              <a:rPr lang="en-US" dirty="0">
                <a:solidFill>
                  <a:schemeClr val="bg1"/>
                </a:solidFill>
              </a:rPr>
              <a:t>THE DOCTRINE OF ORIGINAL SIN ACCORDING TO SCRIPTURE, REASON, AND EXPERIENCE.</a:t>
            </a:r>
          </a:p>
          <a:p>
            <a:r>
              <a:rPr lang="en-US" dirty="0">
                <a:solidFill>
                  <a:schemeClr val="bg1"/>
                </a:solidFill>
              </a:rPr>
              <a:t>PREDESTINATION CALMLY CONSIDERED</a:t>
            </a:r>
          </a:p>
          <a:p>
            <a:r>
              <a:rPr lang="en-US" dirty="0">
                <a:solidFill>
                  <a:schemeClr val="bg1"/>
                </a:solidFill>
              </a:rPr>
              <a:t>A DIALOGUE BETWEEN A PREDESTINARIAN AND HIS FRIEND </a:t>
            </a:r>
          </a:p>
          <a:p>
            <a:r>
              <a:rPr lang="en-US" dirty="0">
                <a:solidFill>
                  <a:schemeClr val="bg1"/>
                </a:solidFill>
              </a:rPr>
              <a:t>SERIOUS THOUGHTS UPON THE PERSEVERANCE OF THE SAINTS</a:t>
            </a:r>
          </a:p>
          <a:p>
            <a:r>
              <a:rPr lang="en-US" dirty="0">
                <a:solidFill>
                  <a:schemeClr val="bg1"/>
                </a:solidFill>
              </a:rPr>
              <a:t>THE QUESTION, "WHAT IS AN ARMINIAN?" ANSWERED BY A LOVER OF FREE GRACE.</a:t>
            </a:r>
          </a:p>
          <a:p>
            <a:r>
              <a:rPr lang="en-US" dirty="0">
                <a:solidFill>
                  <a:schemeClr val="bg1"/>
                </a:solidFill>
              </a:rPr>
              <a:t>THOUGHTS UPON GOD’S SOVEREIGNTY</a:t>
            </a:r>
          </a:p>
          <a:p>
            <a:r>
              <a:rPr lang="en-US" dirty="0">
                <a:solidFill>
                  <a:schemeClr val="bg1"/>
                </a:solidFill>
              </a:rPr>
              <a:t>CALVINISTIC CONTROVERSY</a:t>
            </a:r>
          </a:p>
          <a:p>
            <a:r>
              <a:rPr lang="en-US" dirty="0">
                <a:solidFill>
                  <a:schemeClr val="bg1"/>
                </a:solidFill>
              </a:rPr>
              <a:t>THE DOCTRINE OF ABSOLUTE PREDESTINATION</a:t>
            </a:r>
          </a:p>
          <a:p>
            <a:pPr marL="0" indent="0">
              <a:buNone/>
            </a:pPr>
            <a:endParaRPr lang="en-US" dirty="0"/>
          </a:p>
        </p:txBody>
      </p:sp>
      <p:sp>
        <p:nvSpPr>
          <p:cNvPr id="4" name="TextBox 3"/>
          <p:cNvSpPr txBox="1"/>
          <p:nvPr/>
        </p:nvSpPr>
        <p:spPr>
          <a:xfrm>
            <a:off x="533400" y="304800"/>
            <a:ext cx="7772400" cy="1077218"/>
          </a:xfrm>
          <a:prstGeom prst="rect">
            <a:avLst/>
          </a:prstGeom>
          <a:noFill/>
        </p:spPr>
        <p:txBody>
          <a:bodyPr wrap="square" rtlCol="0">
            <a:spAutoFit/>
          </a:bodyPr>
          <a:lstStyle/>
          <a:p>
            <a:pPr algn="ctr"/>
            <a:r>
              <a:rPr lang="en-US" sz="3200" b="1" dirty="0" smtClean="0">
                <a:solidFill>
                  <a:srgbClr val="FFFF00"/>
                </a:solidFill>
              </a:rPr>
              <a:t>The Works of John Wesley: </a:t>
            </a:r>
            <a:br>
              <a:rPr lang="en-US" sz="3200" b="1" dirty="0" smtClean="0">
                <a:solidFill>
                  <a:srgbClr val="FFFF00"/>
                </a:solidFill>
              </a:rPr>
            </a:br>
            <a:r>
              <a:rPr lang="en-US" sz="3200" b="1" dirty="0" smtClean="0">
                <a:solidFill>
                  <a:srgbClr val="FFFF00"/>
                </a:solidFill>
              </a:rPr>
              <a:t>Addresses, Essays &amp; Letters</a:t>
            </a:r>
            <a:endParaRPr lang="en-US" sz="3200" b="1" dirty="0">
              <a:solidFill>
                <a:srgbClr val="FFFF00"/>
              </a:solidFill>
            </a:endParaRPr>
          </a:p>
        </p:txBody>
      </p:sp>
    </p:spTree>
    <p:extLst>
      <p:ext uri="{BB962C8B-B14F-4D97-AF65-F5344CB8AC3E}">
        <p14:creationId xmlns:p14="http://schemas.microsoft.com/office/powerpoint/2010/main" val="107225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smtClean="0">
                <a:solidFill>
                  <a:srgbClr val="FFFF00"/>
                </a:solidFill>
              </a:rPr>
              <a:t>The “TULIP” of Calvinism</a:t>
            </a:r>
            <a:endParaRPr lang="en-US" dirty="0">
              <a:solidFill>
                <a:srgbClr val="FFFF00"/>
              </a:solidFill>
            </a:endParaRPr>
          </a:p>
        </p:txBody>
      </p:sp>
      <p:sp>
        <p:nvSpPr>
          <p:cNvPr id="3" name="Subtitle 2"/>
          <p:cNvSpPr>
            <a:spLocks noGrp="1"/>
          </p:cNvSpPr>
          <p:nvPr>
            <p:ph type="subTitle" idx="1"/>
          </p:nvPr>
        </p:nvSpPr>
        <p:spPr>
          <a:xfrm>
            <a:off x="381000" y="1828800"/>
            <a:ext cx="8382000" cy="4495800"/>
          </a:xfrm>
        </p:spPr>
        <p:txBody>
          <a:bodyPr>
            <a:normAutofit/>
          </a:bodyPr>
          <a:lstStyle/>
          <a:p>
            <a:pPr algn="just"/>
            <a:r>
              <a:rPr lang="en-US" sz="4800" dirty="0" smtClean="0">
                <a:solidFill>
                  <a:srgbClr val="FFFF00"/>
                </a:solidFill>
              </a:rPr>
              <a:t>T = Total Depravity</a:t>
            </a:r>
          </a:p>
          <a:p>
            <a:pPr algn="just"/>
            <a:r>
              <a:rPr lang="en-US" sz="4800" dirty="0" smtClean="0">
                <a:solidFill>
                  <a:srgbClr val="FFFF00"/>
                </a:solidFill>
              </a:rPr>
              <a:t>U = Unconditional Election</a:t>
            </a:r>
          </a:p>
          <a:p>
            <a:pPr algn="just"/>
            <a:r>
              <a:rPr lang="en-US" sz="4800" dirty="0" smtClean="0">
                <a:solidFill>
                  <a:srgbClr val="FFFF00"/>
                </a:solidFill>
              </a:rPr>
              <a:t>L = Limited Atonement</a:t>
            </a:r>
          </a:p>
          <a:p>
            <a:pPr algn="just"/>
            <a:r>
              <a:rPr lang="en-US" sz="4800" dirty="0" smtClean="0">
                <a:solidFill>
                  <a:srgbClr val="FFFF00"/>
                </a:solidFill>
              </a:rPr>
              <a:t>I = Irresistible Grace</a:t>
            </a:r>
          </a:p>
          <a:p>
            <a:pPr algn="just"/>
            <a:r>
              <a:rPr lang="en-US" sz="4800" dirty="0" smtClean="0">
                <a:solidFill>
                  <a:srgbClr val="FFFF00"/>
                </a:solidFill>
              </a:rPr>
              <a:t>P = Perseverance of the Saints</a:t>
            </a:r>
            <a:endParaRPr lang="en-US" sz="4800" dirty="0">
              <a:solidFill>
                <a:srgbClr val="FFFF00"/>
              </a:solidFill>
            </a:endParaRPr>
          </a:p>
        </p:txBody>
      </p:sp>
    </p:spTree>
    <p:extLst>
      <p:ext uri="{BB962C8B-B14F-4D97-AF65-F5344CB8AC3E}">
        <p14:creationId xmlns:p14="http://schemas.microsoft.com/office/powerpoint/2010/main" val="2269965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5791200"/>
          </a:xfrm>
        </p:spPr>
        <p:txBody>
          <a:bodyPr>
            <a:normAutofit/>
          </a:bodyPr>
          <a:lstStyle/>
          <a:p>
            <a:pPr algn="just"/>
            <a:r>
              <a:rPr lang="en-US" sz="4800" dirty="0" smtClean="0">
                <a:solidFill>
                  <a:srgbClr val="FFFF00"/>
                </a:solidFill>
              </a:rPr>
              <a:t>T = Total Depravity</a:t>
            </a:r>
          </a:p>
          <a:p>
            <a:pPr algn="just"/>
            <a:r>
              <a:rPr lang="en-US" sz="2800" dirty="0" smtClean="0">
                <a:solidFill>
                  <a:schemeClr val="bg1"/>
                </a:solidFill>
              </a:rPr>
              <a:t>“Man</a:t>
            </a:r>
            <a:r>
              <a:rPr lang="en-US" sz="2800" dirty="0">
                <a:solidFill>
                  <a:schemeClr val="bg1"/>
                </a:solidFill>
              </a:rPr>
              <a:t>, by his fall into a state of sin, has wholly lost all ability of will to any spiritual good accompanying salvation: so as, a natural man, being altogether averse from that good, and dead in sin, is not able, by his own strength, to convert himself, or to prepare himself thereunto</a:t>
            </a:r>
            <a:r>
              <a:rPr lang="en-US" sz="2800" dirty="0" smtClean="0">
                <a:solidFill>
                  <a:schemeClr val="bg1"/>
                </a:solidFill>
              </a:rPr>
              <a:t>.” </a:t>
            </a:r>
          </a:p>
          <a:p>
            <a:pPr algn="just"/>
            <a:r>
              <a:rPr lang="en-US" sz="2800" dirty="0">
                <a:solidFill>
                  <a:schemeClr val="bg1"/>
                </a:solidFill>
              </a:rPr>
              <a:t>-</a:t>
            </a:r>
            <a:r>
              <a:rPr lang="en-US" sz="2800" dirty="0" smtClean="0">
                <a:solidFill>
                  <a:schemeClr val="bg1"/>
                </a:solidFill>
              </a:rPr>
              <a:t>Westminster Confession (Chapter </a:t>
            </a:r>
            <a:r>
              <a:rPr lang="en-US" sz="2800" dirty="0">
                <a:solidFill>
                  <a:schemeClr val="bg1"/>
                </a:solidFill>
              </a:rPr>
              <a:t>9, Paragraph 3)</a:t>
            </a:r>
            <a:endParaRPr lang="en-US" sz="2800" dirty="0" smtClean="0">
              <a:solidFill>
                <a:schemeClr val="bg1"/>
              </a:solidFill>
            </a:endParaRPr>
          </a:p>
        </p:txBody>
      </p:sp>
    </p:spTree>
    <p:extLst>
      <p:ext uri="{BB962C8B-B14F-4D97-AF65-F5344CB8AC3E}">
        <p14:creationId xmlns:p14="http://schemas.microsoft.com/office/powerpoint/2010/main" val="1069090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5791200"/>
          </a:xfrm>
        </p:spPr>
        <p:txBody>
          <a:bodyPr>
            <a:normAutofit/>
          </a:bodyPr>
          <a:lstStyle/>
          <a:p>
            <a:pPr algn="just"/>
            <a:r>
              <a:rPr lang="en-US" sz="4800" dirty="0" smtClean="0">
                <a:solidFill>
                  <a:srgbClr val="FFFF00"/>
                </a:solidFill>
              </a:rPr>
              <a:t>T = Total Depravity</a:t>
            </a:r>
          </a:p>
          <a:p>
            <a:pPr algn="just"/>
            <a:r>
              <a:rPr lang="en-US" sz="2800" dirty="0" smtClean="0">
                <a:solidFill>
                  <a:schemeClr val="bg1"/>
                </a:solidFill>
              </a:rPr>
              <a:t>“</a:t>
            </a:r>
            <a:r>
              <a:rPr lang="en-US" sz="2800" dirty="0">
                <a:solidFill>
                  <a:schemeClr val="bg1"/>
                </a:solidFill>
              </a:rPr>
              <a:t>The Biblical doctrine of reprobation teaches that the sinful man is condemned apart from God's saving grace. Scripture uses the phrase "gave over" to describe God's allowance of reprobation (rf. Rom. 1:24, 26; NASB). God allows, but is not the primary cause of, sin</a:t>
            </a:r>
            <a:r>
              <a:rPr lang="en-US" sz="2800" dirty="0" smtClean="0">
                <a:solidFill>
                  <a:schemeClr val="bg1"/>
                </a:solidFill>
              </a:rPr>
              <a:t>.”</a:t>
            </a:r>
          </a:p>
          <a:p>
            <a:pPr algn="r"/>
            <a:r>
              <a:rPr lang="en-US" sz="2000" dirty="0" smtClean="0">
                <a:solidFill>
                  <a:schemeClr val="bg1"/>
                </a:solidFill>
              </a:rPr>
              <a:t>http://www.theopedia.com/Compatibilism</a:t>
            </a:r>
          </a:p>
        </p:txBody>
      </p:sp>
    </p:spTree>
    <p:extLst>
      <p:ext uri="{BB962C8B-B14F-4D97-AF65-F5344CB8AC3E}">
        <p14:creationId xmlns:p14="http://schemas.microsoft.com/office/powerpoint/2010/main" val="2395102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52400"/>
            <a:ext cx="8610600" cy="6705600"/>
          </a:xfrm>
        </p:spPr>
        <p:txBody>
          <a:bodyPr>
            <a:noAutofit/>
          </a:bodyPr>
          <a:lstStyle/>
          <a:p>
            <a:pPr algn="just"/>
            <a:r>
              <a:rPr lang="en-US" sz="4800" dirty="0" smtClean="0">
                <a:solidFill>
                  <a:srgbClr val="FFFF00"/>
                </a:solidFill>
              </a:rPr>
              <a:t>T = Total Depravity</a:t>
            </a:r>
          </a:p>
          <a:p>
            <a:pPr algn="l"/>
            <a:r>
              <a:rPr lang="en-US" b="1" dirty="0" smtClean="0">
                <a:solidFill>
                  <a:schemeClr val="bg1"/>
                </a:solidFill>
              </a:rPr>
              <a:t>Ephesians 2:1</a:t>
            </a:r>
            <a:r>
              <a:rPr lang="en-US" dirty="0" smtClean="0">
                <a:solidFill>
                  <a:schemeClr val="bg1"/>
                </a:solidFill>
              </a:rPr>
              <a:t> “As for you, you were dead in your transgressions and sins, </a:t>
            </a:r>
            <a:r>
              <a:rPr lang="en-US" baseline="30000" dirty="0" smtClean="0">
                <a:solidFill>
                  <a:schemeClr val="bg1"/>
                </a:solidFill>
              </a:rPr>
              <a:t>2</a:t>
            </a:r>
            <a:r>
              <a:rPr lang="en-US" dirty="0" smtClean="0">
                <a:solidFill>
                  <a:schemeClr val="bg1"/>
                </a:solidFill>
              </a:rPr>
              <a:t> in which you used to live</a:t>
            </a:r>
            <a:r>
              <a:rPr lang="en-US" baseline="30000" dirty="0" smtClean="0">
                <a:solidFill>
                  <a:schemeClr val="bg1"/>
                </a:solidFill>
              </a:rPr>
              <a:t> </a:t>
            </a:r>
            <a:r>
              <a:rPr lang="en-US" dirty="0" smtClean="0">
                <a:solidFill>
                  <a:schemeClr val="bg1"/>
                </a:solidFill>
              </a:rPr>
              <a:t>when you followed the ways of this world</a:t>
            </a:r>
            <a:r>
              <a:rPr lang="en-US" baseline="30000" dirty="0" smtClean="0">
                <a:solidFill>
                  <a:schemeClr val="bg1"/>
                </a:solidFill>
              </a:rPr>
              <a:t> </a:t>
            </a:r>
            <a:r>
              <a:rPr lang="en-US" dirty="0" smtClean="0">
                <a:solidFill>
                  <a:schemeClr val="bg1"/>
                </a:solidFill>
              </a:rPr>
              <a:t>and of the ruler of the kingdom of the air,</a:t>
            </a:r>
            <a:r>
              <a:rPr lang="en-US" baseline="30000" dirty="0" smtClean="0">
                <a:solidFill>
                  <a:schemeClr val="bg1"/>
                </a:solidFill>
              </a:rPr>
              <a:t> </a:t>
            </a:r>
            <a:r>
              <a:rPr lang="en-US" dirty="0" smtClean="0">
                <a:solidFill>
                  <a:schemeClr val="bg1"/>
                </a:solidFill>
              </a:rPr>
              <a:t>the spirit who is now at work in those who are disobedient. </a:t>
            </a:r>
            <a:r>
              <a:rPr lang="en-US" baseline="30000" dirty="0" smtClean="0">
                <a:solidFill>
                  <a:schemeClr val="bg1"/>
                </a:solidFill>
              </a:rPr>
              <a:t>3</a:t>
            </a:r>
            <a:r>
              <a:rPr lang="en-US" dirty="0" smtClean="0">
                <a:solidFill>
                  <a:schemeClr val="bg1"/>
                </a:solidFill>
              </a:rPr>
              <a:t> All of us also lived among them at one time,</a:t>
            </a:r>
            <a:r>
              <a:rPr lang="en-US" baseline="30000" dirty="0" smtClean="0">
                <a:solidFill>
                  <a:schemeClr val="bg1"/>
                </a:solidFill>
              </a:rPr>
              <a:t> </a:t>
            </a:r>
            <a:r>
              <a:rPr lang="en-US" dirty="0" smtClean="0">
                <a:solidFill>
                  <a:schemeClr val="bg1"/>
                </a:solidFill>
              </a:rPr>
              <a:t>gratifying the cravings of our sinful nature</a:t>
            </a:r>
            <a:r>
              <a:rPr lang="en-US" baseline="30000" dirty="0" smtClean="0">
                <a:solidFill>
                  <a:schemeClr val="bg1"/>
                </a:solidFill>
              </a:rPr>
              <a:t> </a:t>
            </a:r>
            <a:r>
              <a:rPr lang="en-US" dirty="0" smtClean="0">
                <a:solidFill>
                  <a:schemeClr val="bg1"/>
                </a:solidFill>
              </a:rPr>
              <a:t>and following its desires and thoughts. Like the rest, we were by nature objects of wrath.</a:t>
            </a:r>
            <a:r>
              <a:rPr lang="en-US" baseline="30000" dirty="0" smtClean="0">
                <a:solidFill>
                  <a:schemeClr val="bg1"/>
                </a:solidFill>
              </a:rPr>
              <a:t>4</a:t>
            </a:r>
            <a:r>
              <a:rPr lang="en-US" dirty="0" smtClean="0">
                <a:solidFill>
                  <a:schemeClr val="bg1"/>
                </a:solidFill>
              </a:rPr>
              <a:t> But because of his great love for us,</a:t>
            </a:r>
            <a:r>
              <a:rPr lang="en-US" baseline="30000" dirty="0" smtClean="0">
                <a:solidFill>
                  <a:schemeClr val="bg1"/>
                </a:solidFill>
              </a:rPr>
              <a:t> </a:t>
            </a:r>
            <a:r>
              <a:rPr lang="en-US" dirty="0" smtClean="0">
                <a:solidFill>
                  <a:schemeClr val="bg1"/>
                </a:solidFill>
              </a:rPr>
              <a:t>God, who is rich in mercy, </a:t>
            </a:r>
            <a:r>
              <a:rPr lang="en-US" baseline="30000" dirty="0" smtClean="0">
                <a:solidFill>
                  <a:schemeClr val="bg1"/>
                </a:solidFill>
              </a:rPr>
              <a:t>5</a:t>
            </a:r>
            <a:r>
              <a:rPr lang="en-US" dirty="0" smtClean="0">
                <a:solidFill>
                  <a:schemeClr val="bg1"/>
                </a:solidFill>
              </a:rPr>
              <a:t> made us alive with Christ even when we were dead in transgressions…</a:t>
            </a:r>
            <a:endParaRPr lang="en-US" dirty="0">
              <a:solidFill>
                <a:schemeClr val="bg1"/>
              </a:solidFill>
            </a:endParaRPr>
          </a:p>
        </p:txBody>
      </p:sp>
    </p:spTree>
    <p:extLst>
      <p:ext uri="{BB962C8B-B14F-4D97-AF65-F5344CB8AC3E}">
        <p14:creationId xmlns:p14="http://schemas.microsoft.com/office/powerpoint/2010/main" val="2863893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3502</Words>
  <Application>Microsoft Office PowerPoint</Application>
  <PresentationFormat>On-screen Show (4:3)</PresentationFormat>
  <Paragraphs>139</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Calvinism  Calmly  Considered</vt:lpstr>
      <vt:lpstr>PowerPoint Presentation</vt:lpstr>
      <vt:lpstr>PowerPoint Presentation</vt:lpstr>
      <vt:lpstr>PowerPoint Presentation</vt:lpstr>
      <vt:lpstr>PowerPoint Presentation</vt:lpstr>
      <vt:lpstr>The “TULIP” of Calvinism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“TULIP” of non-Calvinism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Disciple Dojo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Calvinism Calmly Considered</dc:title>
  <dc:creator>James-Michael Smith</dc:creator>
  <cp:lastModifiedBy>James-Michael Smith</cp:lastModifiedBy>
  <cp:revision>21</cp:revision>
  <dcterms:created xsi:type="dcterms:W3CDTF">2015-02-05T03:08:20Z</dcterms:created>
  <dcterms:modified xsi:type="dcterms:W3CDTF">2015-02-06T21:04:00Z</dcterms:modified>
</cp:coreProperties>
</file>