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7"/>
  </p:notesMasterIdLst>
  <p:sldIdLst>
    <p:sldId id="582" r:id="rId2"/>
    <p:sldId id="345" r:id="rId3"/>
    <p:sldId id="305" r:id="rId4"/>
    <p:sldId id="577" r:id="rId5"/>
    <p:sldId id="307" r:id="rId6"/>
    <p:sldId id="309" r:id="rId7"/>
    <p:sldId id="308" r:id="rId8"/>
    <p:sldId id="310" r:id="rId9"/>
    <p:sldId id="494" r:id="rId10"/>
    <p:sldId id="495" r:id="rId11"/>
    <p:sldId id="496" r:id="rId12"/>
    <p:sldId id="497" r:id="rId13"/>
    <p:sldId id="498" r:id="rId14"/>
    <p:sldId id="576" r:id="rId15"/>
    <p:sldId id="488" r:id="rId16"/>
    <p:sldId id="491" r:id="rId17"/>
    <p:sldId id="348" r:id="rId18"/>
    <p:sldId id="330" r:id="rId19"/>
    <p:sldId id="324" r:id="rId20"/>
    <p:sldId id="320" r:id="rId21"/>
    <p:sldId id="543" r:id="rId22"/>
    <p:sldId id="484" r:id="rId23"/>
    <p:sldId id="505" r:id="rId24"/>
    <p:sldId id="486" r:id="rId25"/>
    <p:sldId id="567" r:id="rId26"/>
    <p:sldId id="349" r:id="rId27"/>
    <p:sldId id="506" r:id="rId28"/>
    <p:sldId id="507" r:id="rId29"/>
    <p:sldId id="508" r:id="rId30"/>
    <p:sldId id="510" r:id="rId31"/>
    <p:sldId id="511" r:id="rId32"/>
    <p:sldId id="512" r:id="rId33"/>
    <p:sldId id="487" r:id="rId34"/>
    <p:sldId id="352" r:id="rId35"/>
    <p:sldId id="515" r:id="rId36"/>
    <p:sldId id="558" r:id="rId37"/>
    <p:sldId id="516" r:id="rId38"/>
    <p:sldId id="559" r:id="rId39"/>
    <p:sldId id="355" r:id="rId40"/>
    <p:sldId id="561" r:id="rId41"/>
    <p:sldId id="579" r:id="rId42"/>
    <p:sldId id="580" r:id="rId43"/>
    <p:sldId id="448" r:id="rId44"/>
    <p:sldId id="447" r:id="rId45"/>
    <p:sldId id="569" r:id="rId46"/>
    <p:sldId id="459" r:id="rId47"/>
    <p:sldId id="568" r:id="rId48"/>
    <p:sldId id="451" r:id="rId49"/>
    <p:sldId id="420" r:id="rId50"/>
    <p:sldId id="521" r:id="rId51"/>
    <p:sldId id="421" r:id="rId52"/>
    <p:sldId id="522" r:id="rId53"/>
    <p:sldId id="422" r:id="rId54"/>
    <p:sldId id="523" r:id="rId55"/>
    <p:sldId id="423" r:id="rId56"/>
    <p:sldId id="524" r:id="rId57"/>
    <p:sldId id="424" r:id="rId58"/>
    <p:sldId id="457" r:id="rId59"/>
    <p:sldId id="409" r:id="rId60"/>
    <p:sldId id="480" r:id="rId61"/>
    <p:sldId id="530" r:id="rId62"/>
    <p:sldId id="531" r:id="rId63"/>
    <p:sldId id="408" r:id="rId64"/>
    <p:sldId id="570" r:id="rId65"/>
    <p:sldId id="398" r:id="rId66"/>
    <p:sldId id="404" r:id="rId67"/>
    <p:sldId id="416" r:id="rId68"/>
    <p:sldId id="417" r:id="rId69"/>
    <p:sldId id="405" r:id="rId70"/>
    <p:sldId id="571" r:id="rId71"/>
    <p:sldId id="444" r:id="rId72"/>
    <p:sldId id="358" r:id="rId73"/>
    <p:sldId id="548" r:id="rId74"/>
    <p:sldId id="469" r:id="rId75"/>
    <p:sldId id="477" r:id="rId76"/>
    <p:sldId id="479" r:id="rId77"/>
    <p:sldId id="453" r:id="rId78"/>
    <p:sldId id="468" r:id="rId79"/>
    <p:sldId id="449" r:id="rId80"/>
    <p:sldId id="466" r:id="rId81"/>
    <p:sldId id="578" r:id="rId82"/>
    <p:sldId id="474" r:id="rId83"/>
    <p:sldId id="538" r:id="rId84"/>
    <p:sldId id="540" r:id="rId85"/>
    <p:sldId id="454" r:id="rId86"/>
    <p:sldId id="581" r:id="rId87"/>
    <p:sldId id="550" r:id="rId88"/>
    <p:sldId id="455" r:id="rId89"/>
    <p:sldId id="461" r:id="rId90"/>
    <p:sldId id="462" r:id="rId91"/>
    <p:sldId id="463" r:id="rId92"/>
    <p:sldId id="464" r:id="rId93"/>
    <p:sldId id="532" r:id="rId94"/>
    <p:sldId id="427" r:id="rId95"/>
    <p:sldId id="554" r:id="rId96"/>
    <p:sldId id="429" r:id="rId97"/>
    <p:sldId id="426" r:id="rId98"/>
    <p:sldId id="374" r:id="rId99"/>
    <p:sldId id="551" r:id="rId100"/>
    <p:sldId id="541" r:id="rId101"/>
    <p:sldId id="573" r:id="rId102"/>
    <p:sldId id="384" r:id="rId103"/>
    <p:sldId id="574" r:id="rId104"/>
    <p:sldId id="386" r:id="rId105"/>
    <p:sldId id="555" r:id="rId106"/>
    <p:sldId id="385" r:id="rId107"/>
    <p:sldId id="476" r:id="rId108"/>
    <p:sldId id="364" r:id="rId109"/>
    <p:sldId id="518" r:id="rId110"/>
    <p:sldId id="481" r:id="rId111"/>
    <p:sldId id="450" r:id="rId112"/>
    <p:sldId id="519" r:id="rId113"/>
    <p:sldId id="563" r:id="rId114"/>
    <p:sldId id="545" r:id="rId115"/>
    <p:sldId id="575" r:id="rId116"/>
  </p:sldIdLst>
  <p:sldSz cx="9144000" cy="6858000" type="screen4x3"/>
  <p:notesSz cx="6858000" cy="9144000"/>
  <p:embeddedFontLst>
    <p:embeddedFont>
      <p:font typeface="Calibri" panose="020F0502020204030204" pitchFamily="34" charset="0"/>
      <p:regular r:id="rId118"/>
      <p:bold r:id="rId119"/>
      <p:italic r:id="rId120"/>
      <p:boldItalic r:id="rId121"/>
    </p:embeddedFont>
    <p:embeddedFont>
      <p:font typeface="Aller" panose="02000503030000020004" pitchFamily="2" charset="0"/>
      <p:regular r:id="rId122"/>
      <p:bold r:id="rId123"/>
      <p:italic r:id="rId124"/>
      <p:boldItalic r:id="rId125"/>
    </p:embeddedFont>
    <p:embeddedFont>
      <p:font typeface="Lithograph" pitchFamily="2" charset="0"/>
      <p:regular r:id="rId126"/>
      <p:bold r:id="rId12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52" autoAdjust="0"/>
    <p:restoredTop sz="82517" autoAdjust="0"/>
  </p:normalViewPr>
  <p:slideViewPr>
    <p:cSldViewPr>
      <p:cViewPr varScale="1">
        <p:scale>
          <a:sx n="61" d="100"/>
          <a:sy n="61" d="100"/>
        </p:scale>
        <p:origin x="-153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6.fntdata"/><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font" Target="fonts/font1.fntdata"/><Relationship Id="rId12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7.fntdata"/><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5.fntdata"/><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3.fntdata"/><Relationship Id="rId125"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35A037-BB76-4C79-B72A-02ADB72CEF36}" type="datetimeFigureOut">
              <a:rPr lang="en-US" smtClean="0"/>
              <a:t>4/10/2014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2A341-B6BA-4366-9DED-B6F47C32B071}" type="slidenum">
              <a:rPr lang="en-US" smtClean="0"/>
              <a:t>‹#›</a:t>
            </a:fld>
            <a:endParaRPr lang="en-US"/>
          </a:p>
        </p:txBody>
      </p:sp>
    </p:spTree>
    <p:extLst>
      <p:ext uri="{BB962C8B-B14F-4D97-AF65-F5344CB8AC3E}">
        <p14:creationId xmlns:p14="http://schemas.microsoft.com/office/powerpoint/2010/main" val="817469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mericanthinker.com/2011/07/my_response_to_efraim_karsh.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Human_rights_organization" TargetMode="External"/><Relationship Id="rId2" Type="http://schemas.openxmlformats.org/officeDocument/2006/relationships/slide" Target="../slides/slide76.xml"/><Relationship Id="rId1" Type="http://schemas.openxmlformats.org/officeDocument/2006/relationships/notesMaster" Target="../notesMasters/notesMaster1.xml"/><Relationship Id="rId4" Type="http://schemas.openxmlformats.org/officeDocument/2006/relationships/hyperlink" Target="http://en.wikipedia.org/wiki/B'Tsele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3" Type="http://schemas.openxmlformats.org/officeDocument/2006/relationships/hyperlink" Target="http://en.wikipedia.org/wiki/Cave_of_the_Patriarchs_massacre#cite_note-times940307-3" TargetMode="External"/><Relationship Id="rId18" Type="http://schemas.openxmlformats.org/officeDocument/2006/relationships/hyperlink" Target="http://en.wikipedia.org/wiki/Cave_of_the_Patriarchs_massacre#cite_note-6" TargetMode="External"/><Relationship Id="rId26" Type="http://schemas.openxmlformats.org/officeDocument/2006/relationships/hyperlink" Target="http://en.wikipedia.org/wiki/Halakha" TargetMode="External"/><Relationship Id="rId39" Type="http://schemas.openxmlformats.org/officeDocument/2006/relationships/hyperlink" Target="http://en.wikipedia.org/wiki/Cave_of_the_Patriarchs_massacre#cite_note-Papep353-58" TargetMode="External"/><Relationship Id="rId21" Type="http://schemas.openxmlformats.org/officeDocument/2006/relationships/hyperlink" Target="http://en.wikipedia.org/wiki/Cave_of_the_Patriarchs_massacre#cite_note-8" TargetMode="External"/><Relationship Id="rId34" Type="http://schemas.openxmlformats.org/officeDocument/2006/relationships/hyperlink" Target="http://en.wikipedia.org/wiki/Izzedine_al-Qassam_Brigades" TargetMode="External"/><Relationship Id="rId42" Type="http://schemas.openxmlformats.org/officeDocument/2006/relationships/hyperlink" Target="http://en.wikipedia.org/wiki/Qibya" TargetMode="External"/><Relationship Id="rId47" Type="http://schemas.openxmlformats.org/officeDocument/2006/relationships/hyperlink" Target="http://en.wikipedia.org/wiki/Gaza_Strip" TargetMode="External"/><Relationship Id="rId50" Type="http://schemas.openxmlformats.org/officeDocument/2006/relationships/hyperlink" Target="http://en.wikipedia.org/wiki/List_of_massacres_in_the_Palestinian_territories#cite_note-BM93b-6" TargetMode="External"/><Relationship Id="rId55" Type="http://schemas.openxmlformats.org/officeDocument/2006/relationships/hyperlink" Target="http://en.wikipedia.org/wiki/List_of_massacres_in_the_Palestinian_territories#cite_note-ynet05june11-10" TargetMode="External"/><Relationship Id="rId7" Type="http://schemas.openxmlformats.org/officeDocument/2006/relationships/hyperlink" Target="http://en.wikipedia.org/wiki/Cave_of_the_Patriarchs" TargetMode="External"/><Relationship Id="rId12" Type="http://schemas.openxmlformats.org/officeDocument/2006/relationships/hyperlink" Target="http://en.wikipedia.org/wiki/Cave_of_the_Patriarchs_massacre#cite_note-Tuman-2" TargetMode="External"/><Relationship Id="rId17" Type="http://schemas.openxmlformats.org/officeDocument/2006/relationships/hyperlink" Target="http://en.wikipedia.org/wiki/Cave_of_the_Patriarchs_massacre#cite_note-5" TargetMode="External"/><Relationship Id="rId25" Type="http://schemas.openxmlformats.org/officeDocument/2006/relationships/hyperlink" Target="http://en.wikipedia.org/wiki/Cave_of_the_Patriarchs_massacre#cite_note-46" TargetMode="External"/><Relationship Id="rId33" Type="http://schemas.openxmlformats.org/officeDocument/2006/relationships/hyperlink" Target="http://en.wikipedia.org/wiki/Hamas" TargetMode="External"/><Relationship Id="rId38" Type="http://schemas.openxmlformats.org/officeDocument/2006/relationships/hyperlink" Target="http://en.wikipedia.org/wiki/Afula" TargetMode="External"/><Relationship Id="rId46" Type="http://schemas.openxmlformats.org/officeDocument/2006/relationships/hyperlink" Target="http://en.wikipedia.org/wiki/Khan_Yunis" TargetMode="External"/><Relationship Id="rId2" Type="http://schemas.openxmlformats.org/officeDocument/2006/relationships/slide" Target="../slides/slide88.xml"/><Relationship Id="rId16" Type="http://schemas.openxmlformats.org/officeDocument/2006/relationships/hyperlink" Target="http://en.wikipedia.org/wiki/Massacre" TargetMode="External"/><Relationship Id="rId20" Type="http://schemas.openxmlformats.org/officeDocument/2006/relationships/hyperlink" Target="http://en.wikipedia.org/wiki/Cave_of_the_Patriarchs_massacre#cite_note-nytimes940301-7" TargetMode="External"/><Relationship Id="rId29" Type="http://schemas.openxmlformats.org/officeDocument/2006/relationships/hyperlink" Target="http://en.wikipedia.org/wiki/Cave_of_the_Patriarchs_massacre#cite_note-Party-49" TargetMode="External"/><Relationship Id="rId41" Type="http://schemas.openxmlformats.org/officeDocument/2006/relationships/hyperlink" Target="http://en.wikipedia.org/wiki/Qibya_massacre" TargetMode="External"/><Relationship Id="rId54" Type="http://schemas.openxmlformats.org/officeDocument/2006/relationships/hyperlink" Target="http://en.wikipedia.org/wiki/List_of_massacres_in_the_Palestinian_territories#cite_note-9" TargetMode="External"/><Relationship Id="rId1" Type="http://schemas.openxmlformats.org/officeDocument/2006/relationships/notesMaster" Target="../notesMasters/notesMaster1.xml"/><Relationship Id="rId6" Type="http://schemas.openxmlformats.org/officeDocument/2006/relationships/hyperlink" Target="http://en.wikipedia.org/wiki/Muslims" TargetMode="External"/><Relationship Id="rId11" Type="http://schemas.openxmlformats.org/officeDocument/2006/relationships/hyperlink" Target="http://en.wikipedia.org/wiki/Ramadan" TargetMode="External"/><Relationship Id="rId24" Type="http://schemas.openxmlformats.org/officeDocument/2006/relationships/hyperlink" Target="http://en.wikipedia.org/wiki/Cave_of_the_Patriarchs_massacre#cite_note-nyt-45" TargetMode="External"/><Relationship Id="rId32" Type="http://schemas.openxmlformats.org/officeDocument/2006/relationships/hyperlink" Target="http://en.wikipedia.org/wiki/Palestinian_militants" TargetMode="External"/><Relationship Id="rId37" Type="http://schemas.openxmlformats.org/officeDocument/2006/relationships/hyperlink" Target="http://en.wikipedia.org/wiki/Afula_Bus_suicide_bombing" TargetMode="External"/><Relationship Id="rId40" Type="http://schemas.openxmlformats.org/officeDocument/2006/relationships/hyperlink" Target="http://en.wikipedia.org/wiki/Cave_of_the_Patriarchs_massacre#cite_note-Storkp66-59" TargetMode="External"/><Relationship Id="rId45" Type="http://schemas.openxmlformats.org/officeDocument/2006/relationships/hyperlink" Target="http://en.wikipedia.org/wiki/Khan_Yunis_massacre" TargetMode="External"/><Relationship Id="rId53" Type="http://schemas.openxmlformats.org/officeDocument/2006/relationships/hyperlink" Target="http://en.wikipedia.org/wiki/Itamar" TargetMode="External"/><Relationship Id="rId5" Type="http://schemas.openxmlformats.org/officeDocument/2006/relationships/hyperlink" Target="http://en.wikipedia.org/wiki/Palestinian_people" TargetMode="External"/><Relationship Id="rId15" Type="http://schemas.openxmlformats.org/officeDocument/2006/relationships/hyperlink" Target="http://en.wikipedia.org/wiki/Israeli_Defense_Forces" TargetMode="External"/><Relationship Id="rId23" Type="http://schemas.openxmlformats.org/officeDocument/2006/relationships/hyperlink" Target="http://en.wikipedia.org/wiki/Cave_of_the_Patriarchs_massacre#cite_note-10" TargetMode="External"/><Relationship Id="rId28" Type="http://schemas.openxmlformats.org/officeDocument/2006/relationships/hyperlink" Target="http://en.wikipedia.org/wiki/Cave_of_the_Patriarchs_massacre#cite_note-Seeman-48" TargetMode="External"/><Relationship Id="rId36" Type="http://schemas.openxmlformats.org/officeDocument/2006/relationships/hyperlink" Target="http://en.wikipedia.org/wiki/Cave_of_the_Patriarchs_massacre#cite_note-Martinp358-57" TargetMode="External"/><Relationship Id="rId49" Type="http://schemas.openxmlformats.org/officeDocument/2006/relationships/hyperlink" Target="http://en.wikipedia.org/wiki/Rafah" TargetMode="External"/><Relationship Id="rId57" Type="http://schemas.openxmlformats.org/officeDocument/2006/relationships/hyperlink" Target="http://en.wikipedia.org/wiki/List_of_massacres_in_the_Palestinian_territories#cite_note-12" TargetMode="External"/><Relationship Id="rId10" Type="http://schemas.openxmlformats.org/officeDocument/2006/relationships/hyperlink" Target="http://en.wikipedia.org/wiki/Purim" TargetMode="External"/><Relationship Id="rId19" Type="http://schemas.openxmlformats.org/officeDocument/2006/relationships/hyperlink" Target="http://en.wikipedia.org/wiki/Yitzhak_Rabin" TargetMode="External"/><Relationship Id="rId31" Type="http://schemas.openxmlformats.org/officeDocument/2006/relationships/hyperlink" Target="http://en.wikipedia.org/wiki/Suicide_bombings" TargetMode="External"/><Relationship Id="rId44" Type="http://schemas.openxmlformats.org/officeDocument/2006/relationships/hyperlink" Target="http://en.wikipedia.org/wiki/Ariel_Sharon" TargetMode="External"/><Relationship Id="rId52" Type="http://schemas.openxmlformats.org/officeDocument/2006/relationships/hyperlink" Target="http://en.wikipedia.org/wiki/Itamar_attack" TargetMode="External"/><Relationship Id="rId4" Type="http://schemas.openxmlformats.org/officeDocument/2006/relationships/hyperlink" Target="http://en.wikipedia.org/wiki/Kach_and_Kahane_Chai" TargetMode="External"/><Relationship Id="rId9" Type="http://schemas.openxmlformats.org/officeDocument/2006/relationships/hyperlink" Target="http://en.wikipedia.org/wiki/West_Bank" TargetMode="External"/><Relationship Id="rId14" Type="http://schemas.openxmlformats.org/officeDocument/2006/relationships/hyperlink" Target="http://en.wikipedia.org/wiki/Cave_of_the_Patriarchs_massacre#cite_note-haaretz_Issacharoff-4" TargetMode="External"/><Relationship Id="rId22" Type="http://schemas.openxmlformats.org/officeDocument/2006/relationships/hyperlink" Target="http://en.wikipedia.org/wiki/Cave_of_the_Patriarchs_massacre#cite_note-9" TargetMode="External"/><Relationship Id="rId27" Type="http://schemas.openxmlformats.org/officeDocument/2006/relationships/hyperlink" Target="http://en.wikipedia.org/wiki/Cave_of_the_Patriarchs_massacre#cite_note-47" TargetMode="External"/><Relationship Id="rId30" Type="http://schemas.openxmlformats.org/officeDocument/2006/relationships/hyperlink" Target="http://en.wikipedia.org/wiki/Cave_of_the_Patriarchs_massacre#cite_note-dismantle-50" TargetMode="External"/><Relationship Id="rId35" Type="http://schemas.openxmlformats.org/officeDocument/2006/relationships/hyperlink" Target="http://en.wikipedia.org/wiki/Cave_of_the_Patriarchs_massacre#endnote_bombing" TargetMode="External"/><Relationship Id="rId43" Type="http://schemas.openxmlformats.org/officeDocument/2006/relationships/hyperlink" Target="http://en.wikipedia.org/wiki/Israel_Defense_Forces" TargetMode="External"/><Relationship Id="rId48" Type="http://schemas.openxmlformats.org/officeDocument/2006/relationships/hyperlink" Target="http://en.wikipedia.org/wiki/Rafah_massacre" TargetMode="External"/><Relationship Id="rId56" Type="http://schemas.openxmlformats.org/officeDocument/2006/relationships/hyperlink" Target="http://en.wikipedia.org/wiki/List_of_massacres_in_the_Palestinian_territories#cite_note-rallies-11" TargetMode="External"/><Relationship Id="rId8" Type="http://schemas.openxmlformats.org/officeDocument/2006/relationships/hyperlink" Target="http://en.wikipedia.org/wiki/Hebron" TargetMode="External"/><Relationship Id="rId51" Type="http://schemas.openxmlformats.org/officeDocument/2006/relationships/hyperlink" Target="http://en.wikipedia.org/wiki/Cave_of_the_Patriarchs_massacre" TargetMode="External"/><Relationship Id="rId3" Type="http://schemas.openxmlformats.org/officeDocument/2006/relationships/hyperlink" Target="http://en.wikipedia.org/wiki/Baruch_Goldstein"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a:t>
            </a:fld>
            <a:endParaRPr lang="en-US"/>
          </a:p>
        </p:txBody>
      </p:sp>
    </p:spTree>
    <p:extLst>
      <p:ext uri="{BB962C8B-B14F-4D97-AF65-F5344CB8AC3E}">
        <p14:creationId xmlns:p14="http://schemas.microsoft.com/office/powerpoint/2010/main" val="110243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all comes down</a:t>
            </a:r>
            <a:r>
              <a:rPr lang="en-US" baseline="0" dirty="0" smtClean="0"/>
              <a:t> to how we translate ONE SINGLE PREPOSITION!!  </a:t>
            </a:r>
          </a:p>
          <a:p>
            <a:endParaRPr lang="en-US" baseline="0" dirty="0" smtClean="0"/>
          </a:p>
          <a:p>
            <a:r>
              <a:rPr lang="en-US" baseline="0" dirty="0" smtClean="0"/>
              <a:t>“That is how” …Every element in verse 25 is thus simply a summary of what has gone before. -Wright</a:t>
            </a:r>
            <a:br>
              <a:rPr lang="en-US" baseline="0" dirty="0" smtClean="0"/>
            </a:br>
            <a:endParaRPr lang="en-US" baseline="0" dirty="0" smtClean="0"/>
          </a:p>
          <a:p>
            <a:endParaRPr lang="en-US" baseline="0" dirty="0" smtClean="0"/>
          </a:p>
          <a:p>
            <a:endParaRPr lang="en-US" baseline="0" dirty="0" smtClean="0"/>
          </a:p>
          <a:p>
            <a:r>
              <a:rPr lang="en-US" dirty="0" smtClean="0"/>
              <a:t>The only question is whether he sees this as the adding of the unbelieving majority to the believing minority of Jews, which then amounts to “all Israel.” Or is he talking about adding the unbelieving majority of Jews to the whole people of God and so the whole people are brought up to “fullness,” both Jew and Gentile united in Christ.  -Ben </a:t>
            </a:r>
            <a:r>
              <a:rPr lang="en-US" dirty="0" err="1" smtClean="0"/>
              <a:t>Witherington</a:t>
            </a:r>
            <a:r>
              <a:rPr lang="en-US" dirty="0" smtClean="0"/>
              <a:t>, III, (Paul’s Letter to the Romans: A Socio-Rhetorical Commentary)</a:t>
            </a:r>
          </a:p>
          <a:p>
            <a:endParaRPr lang="en-US" dirty="0" smtClean="0"/>
          </a:p>
          <a:p>
            <a:r>
              <a:rPr lang="en-US" dirty="0" smtClean="0"/>
              <a:t>To repeat: Paul is not saying that all those presently ‘hardened’ are bound to remain in that condition. On the contrary. That is the position he fears the gentile Christians in Rome may adopt, and he is arguing against it, all the way from 11.11 to 11.32. Indeed, it is partly in order to argue against that position that he has constructed this seriously dense and densely serious section of the letter. Presently hardened Jews can at any time, he insists, be ‘made jealous’, and can thereby be brought to Messiah-faith and so to salvation. But we must not, in our eagerness to agree with him on this subject, </a:t>
            </a:r>
            <a:r>
              <a:rPr lang="en-US" dirty="0" err="1" smtClean="0"/>
              <a:t>overaccept</a:t>
            </a:r>
            <a:r>
              <a:rPr lang="en-US" dirty="0" smtClean="0"/>
              <a:t> the point and over-exegete the passage. The ‘until’ clause (‘ until the fullness of the nations comes in’) does indeed provide a temporal marker, but it is not a marker which of itself can tell us what happens to the ‘hardened’ part of Israel once that time is reached. The majority view among recent exegetes has been to read the ‘until’ as indicating the time after which the ‘hardening’ will be lifted, and all ‘the rest’, suddenly unhardened, will be saved (with or without faith). 663 But Paul does not say this, and we must not without warrant lurch after such an understanding.</a:t>
            </a:r>
          </a:p>
          <a:p>
            <a:endParaRPr lang="en-US" dirty="0" smtClean="0"/>
          </a:p>
          <a:p>
            <a:r>
              <a:rPr lang="en-US" dirty="0" smtClean="0"/>
              <a:t>Paul gives no indication that he is talking about a further event, but rather gives every indication that this process in 11.25 – the hardening of Israel </a:t>
            </a:r>
            <a:r>
              <a:rPr lang="en-US" dirty="0" err="1" smtClean="0"/>
              <a:t>apo</a:t>
            </a:r>
            <a:r>
              <a:rPr lang="en-US" dirty="0" smtClean="0"/>
              <a:t> </a:t>
            </a:r>
            <a:r>
              <a:rPr lang="en-US" dirty="0" err="1" smtClean="0"/>
              <a:t>merous</a:t>
            </a:r>
            <a:r>
              <a:rPr lang="en-US" dirty="0" smtClean="0"/>
              <a:t>, and the use of the time thus created for the fullness of the gentiles to come in – is the means by which God is saving ‘all Israel’. The distinction between reading </a:t>
            </a:r>
            <a:r>
              <a:rPr lang="en-US" dirty="0" err="1" smtClean="0"/>
              <a:t>houtōs</a:t>
            </a:r>
            <a:r>
              <a:rPr lang="en-US" dirty="0" smtClean="0"/>
              <a:t> as an indication of time and an indication of manner effects a serious shift. If we read it as temporal, it opens up a forward perspective in the text: ‘and then, something new will happen, namely the salvation of “all Israel”, as scripture says …’. But if we read it as an indication of manner, it looks back: ‘and that, the entire sequence of 11.11– 24, summed up in 11.25, is how “all Israel” will be saved’. But this brings us to the all-important phrase itself.</a:t>
            </a:r>
          </a:p>
          <a:p>
            <a:endParaRPr lang="en-US" dirty="0" smtClean="0"/>
          </a:p>
          <a:p>
            <a:r>
              <a:rPr lang="en-US" dirty="0" smtClean="0"/>
              <a:t>Clearly Paul has not settled on a single designation for the Messiah-people. But, equally clearly, he constantly refers to that people in ways which indicate what his explicit argument in Romans 2— 4, in 2 Corinthians 3, in Galatians as a whole and in Philippians 3 all make clear: that in Israel’s Messiah, Jesus, the one God has fulfilled the ancient Israelite hope, expressed by Torah, prophets and Psalms alike, by bringing the nations of the earth to belong to Abraham’s people. Paul is acutely aware of the many painful paradoxes that go with this belief, but he will not draw back from it.</a:t>
            </a:r>
          </a:p>
          <a:p>
            <a:endParaRPr lang="en-US" dirty="0" smtClean="0"/>
          </a:p>
          <a:p>
            <a:r>
              <a:rPr lang="en-US" dirty="0" smtClean="0"/>
              <a:t>Wright, N. T. (2013-11-01). Paul and the Faithfulness of God: Two Book Set (Christian Origins and the Question of God) (Kindle Locations 33762-33766). Fortress Press. Kindle Edition. </a:t>
            </a:r>
          </a:p>
          <a:p>
            <a:endParaRPr lang="en-US" dirty="0" smtClean="0"/>
          </a:p>
          <a:p>
            <a:r>
              <a:rPr lang="en-US" dirty="0" smtClean="0"/>
              <a:t>Ross Wagner: “For Paul, ‘Israel’ will be a complete entity only when ‘the fullness of the gentiles’ comes in and ‘the Redeemer’ comes from Zion to take away ‘Jacob’s’ sins.”</a:t>
            </a:r>
          </a:p>
          <a:p>
            <a:endParaRPr lang="en-US" dirty="0" smtClean="0"/>
          </a:p>
          <a:p>
            <a:r>
              <a:rPr lang="en-US" b="1" i="0" dirty="0" smtClean="0"/>
              <a:t>“A hardening has come upon part of ‘Israel’, until the fullness of the gentiles has ‘come in’ to that same ‘Israel’, causing a much greater number of those presently ‘hardened’ to become ‘jealous’ and to swell the present small ‘remnant’ to a ‘fullness’ out of all proportion to its present diminution; and that is the means by which, in the traditional phrase, ‘All Israel shall be saved.’”</a:t>
            </a:r>
          </a:p>
          <a:p>
            <a:endParaRPr lang="en-US" dirty="0" smtClean="0"/>
          </a:p>
          <a:p>
            <a:r>
              <a:rPr lang="en-US" dirty="0" smtClean="0"/>
              <a:t>The ‘all’ in ‘all Israel’ here is in my judgment best understood as a typically Pauline (and characteristically cryptic) note of redefinition, in line with the other such points elsewhere, not least Galatians 6.16. There is every possibility, therefore, that pas </a:t>
            </a:r>
            <a:r>
              <a:rPr lang="en-US" dirty="0" err="1" smtClean="0"/>
              <a:t>Israēl</a:t>
            </a:r>
            <a:r>
              <a:rPr lang="en-US" dirty="0" smtClean="0"/>
              <a:t> in Romans 11.26 is just such another polemical redefinition, picking up the phrase which may have already been current: ‘All Israel has a share in the age to come’. Just as the rabbis redefined that phrase so that it excluded Sadducees, and other Jews deemed to be beyond the pale, 687 so Paul has redefined it to include (1) Messiah-believing Jews – himself, all others already in that category and, he hopes, a much larger number who come to be ‘jealous’ and so to believe, 688 and (2) Messiah-believing gentiles (‘ to the Jew first, and also equally to the Greek’). But it excludes, as the rabbis’ own ‘all Israel’ excluded those who were deemed outside, those Jews who, despite being given a space of time by God’s patience and kindness, have stumbled over the stumbling stone and have not picked themselves up, have not become ‘jealous’ in the way Deuteronomy 32 described, have not been provoked by Paul’s own gentile apostolate, have not come to believe and confess in the way Deuteronomy 30 indicated, have not ‘submitted to God’s righteousness’ (10.3), have not availed themselves of God’s circumcision of the heart, have not joined in the renewal of the covenant and have not grasped at the divine fulfilment of the Abrahamic promises. To be sure, Paul locates this multiple failure ultimately in the inscrutable purposes of Israel’s God. But he also lays all these charges at the door of his contemporaries. This is not what most exegetes in the modern western tradition have wanted to hear. But it is what Paul wanted to say.</a:t>
            </a:r>
          </a:p>
          <a:p>
            <a:endParaRPr lang="en-US" dirty="0" smtClean="0"/>
          </a:p>
          <a:p>
            <a:r>
              <a:rPr lang="en-US" dirty="0" smtClean="0"/>
              <a:t>The point of it all – the thrust of this passage within the actual argument of Romans 11, as opposed to any grander scheme of soteriology or salvation history – is once again to insist, not upon a grand, large-scale last-minute conversion of all Jews (which would not have been relevant to the theme Paul is here stressing; if that was what was intended, the gentile Christians in Rome could have shrugged their shoulders and waited for God to do that in his own time) but upon what we might call the </a:t>
            </a:r>
            <a:r>
              <a:rPr lang="en-US" dirty="0" err="1" smtClean="0"/>
              <a:t>saveability</a:t>
            </a:r>
            <a:r>
              <a:rPr lang="en-US" dirty="0" smtClean="0"/>
              <a:t> of Jews within the continuing purposes of God. And this in turn is because Paul wants to be sure that the gentile Christians in Rome have really understood grace: all who are saved are saved by God’s grace, and that means that ethnic origins, whether Jewish or gentile, generate no claim in themselves. That is the point of verses 20 and 23– 4 in particular: gentile Christians ‘stand fast’, not because they are gentiles (the temptation which Paul is warding off) but because they are Messiah-faith people. Likewise, when they are faced with the cultural pressure to dismiss the Jews as hopelessly cut off from God for ever, they must continually remind themselves that, following their ‘casting away’, such unbelieving Jews are now just as open to grace, just as able to be ‘received back’, as were the gentiles themselves – indeed, more so, since the ‘olive tree’ from which they have been cut out is still ‘their own olive tree’ (verse 24).</a:t>
            </a:r>
          </a:p>
          <a:p>
            <a:endParaRPr lang="en-US" dirty="0" smtClean="0"/>
          </a:p>
          <a:p>
            <a:r>
              <a:rPr lang="en-US" dirty="0" smtClean="0"/>
              <a:t>Wright, N. T. (2013-11-01). Paul and the Faithfulness of God: Two Book Set (Christian Origins and the Question of God) (Kindle Locations 33957-33967). Fortress Press. Kindle Edition. </a:t>
            </a:r>
          </a:p>
        </p:txBody>
      </p:sp>
      <p:sp>
        <p:nvSpPr>
          <p:cNvPr id="4" name="Slide Number Placeholder 3"/>
          <p:cNvSpPr>
            <a:spLocks noGrp="1"/>
          </p:cNvSpPr>
          <p:nvPr>
            <p:ph type="sldNum" sz="quarter" idx="10"/>
          </p:nvPr>
        </p:nvSpPr>
        <p:spPr/>
        <p:txBody>
          <a:bodyPr/>
          <a:lstStyle/>
          <a:p>
            <a:fld id="{5B52A341-B6BA-4366-9DED-B6F47C32B071}" type="slidenum">
              <a:rPr lang="en-US" smtClean="0"/>
              <a:t>31</a:t>
            </a:fld>
            <a:endParaRPr lang="en-US"/>
          </a:p>
        </p:txBody>
      </p:sp>
    </p:spTree>
    <p:extLst>
      <p:ext uri="{BB962C8B-B14F-4D97-AF65-F5344CB8AC3E}">
        <p14:creationId xmlns:p14="http://schemas.microsoft.com/office/powerpoint/2010/main" val="89107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latin typeface="Aller" panose="02000503030000020004" pitchFamily="2" charset="0"/>
              </a:rPr>
              <a:t>“The OT is </a:t>
            </a:r>
            <a:r>
              <a:rPr lang="en-US" sz="1200" b="1" i="1" dirty="0" smtClean="0">
                <a:solidFill>
                  <a:schemeClr val="bg1"/>
                </a:solidFill>
                <a:latin typeface="Aller" panose="02000503030000020004" pitchFamily="2" charset="0"/>
              </a:rPr>
              <a:t>our</a:t>
            </a:r>
            <a:r>
              <a:rPr lang="en-US" sz="1200" b="1" dirty="0" smtClean="0">
                <a:solidFill>
                  <a:schemeClr val="bg1"/>
                </a:solidFill>
                <a:latin typeface="Aller" panose="02000503030000020004" pitchFamily="2" charset="0"/>
              </a:rPr>
              <a:t> story. Joshua is not simply my hero. He is my forefather. The Patriarchs are our ancestors. Israel’s victory in the OT is our victory as a community of faith today… I am not saying that the church has replaced Israel. Instead, I believe that we joined Israel. We became part of Israel. I believe that Jesus is the true Israelite… and since we are in Christ today, then we are and have always been in Israel. At a certain time in history, we were not part of God’s household… But the implications of Ephesians 2 and Romans 11 are that </a:t>
            </a:r>
            <a:r>
              <a:rPr lang="en-US" sz="1200" b="1" i="1" dirty="0" smtClean="0">
                <a:solidFill>
                  <a:schemeClr val="bg1"/>
                </a:solidFill>
                <a:latin typeface="Aller" panose="02000503030000020004" pitchFamily="2" charset="0"/>
              </a:rPr>
              <a:t>now we are</a:t>
            </a:r>
            <a:r>
              <a:rPr lang="en-US" sz="1200" b="1" dirty="0" smtClean="0">
                <a:solidFill>
                  <a:schemeClr val="bg1"/>
                </a:solidFill>
                <a:latin typeface="Aller" panose="02000503030000020004" pitchFamily="2" charset="0"/>
              </a:rPr>
              <a:t> God’s household, and since we are God’s household…we claim the history of salvation that started in the OT and found its culmination in the death and resurrection event as </a:t>
            </a:r>
            <a:r>
              <a:rPr lang="en-US" sz="1200" b="1" i="1" dirty="0" smtClean="0">
                <a:solidFill>
                  <a:schemeClr val="bg1"/>
                </a:solidFill>
                <a:latin typeface="Aller" panose="02000503030000020004" pitchFamily="2" charset="0"/>
              </a:rPr>
              <a:t>our</a:t>
            </a:r>
            <a:r>
              <a:rPr lang="en-US" sz="1200" b="1" dirty="0" smtClean="0">
                <a:solidFill>
                  <a:schemeClr val="bg1"/>
                </a:solidFill>
                <a:latin typeface="Aller" panose="02000503030000020004" pitchFamily="2" charset="0"/>
              </a:rPr>
              <a:t> history. We share in the nourishing root of the olive tree... </a:t>
            </a:r>
          </a:p>
          <a:p>
            <a:pPr marL="0" indent="0">
              <a:buNone/>
            </a:pPr>
            <a:r>
              <a:rPr lang="en-US" sz="1200" b="1" dirty="0" smtClean="0">
                <a:solidFill>
                  <a:schemeClr val="bg1"/>
                </a:solidFill>
                <a:latin typeface="Aller" panose="02000503030000020004" pitchFamily="2" charset="0"/>
              </a:rPr>
              <a:t>[The State of] Modern Israel not only robbed us of our land and freedom, but it also robbed us of our Scripture and spiritual heritage as Palestinian Christians.” </a:t>
            </a:r>
            <a:endParaRPr lang="en-US" sz="1200" dirty="0" smtClean="0">
              <a:solidFill>
                <a:schemeClr val="bg1"/>
              </a:solidFill>
              <a:latin typeface="Aller" panose="02000503030000020004" pitchFamily="2" charset="0"/>
            </a:endParaRPr>
          </a:p>
          <a:p>
            <a:pPr marL="0" indent="0" algn="r">
              <a:buNone/>
            </a:pPr>
            <a:r>
              <a:rPr lang="en-US" sz="1200" dirty="0" smtClean="0">
                <a:solidFill>
                  <a:schemeClr val="bg1"/>
                </a:solidFill>
                <a:latin typeface="Aller" panose="02000503030000020004" pitchFamily="2" charset="0"/>
              </a:rPr>
              <a:t>-Dr. </a:t>
            </a:r>
            <a:r>
              <a:rPr lang="en-US" sz="1200" dirty="0" err="1" smtClean="0">
                <a:solidFill>
                  <a:schemeClr val="bg1"/>
                </a:solidFill>
                <a:latin typeface="Aller" panose="02000503030000020004" pitchFamily="2" charset="0"/>
              </a:rPr>
              <a:t>Munther</a:t>
            </a:r>
            <a:r>
              <a:rPr lang="en-US" sz="1200" dirty="0" smtClean="0">
                <a:solidFill>
                  <a:schemeClr val="bg1"/>
                </a:solidFill>
                <a:latin typeface="Aller" panose="02000503030000020004" pitchFamily="2" charset="0"/>
              </a:rPr>
              <a:t> Isaac </a:t>
            </a:r>
            <a:br>
              <a:rPr lang="en-US" sz="1200" dirty="0" smtClean="0">
                <a:solidFill>
                  <a:schemeClr val="bg1"/>
                </a:solidFill>
                <a:latin typeface="Aller" panose="02000503030000020004" pitchFamily="2" charset="0"/>
              </a:rPr>
            </a:br>
            <a:r>
              <a:rPr lang="en-US" sz="1100" dirty="0" smtClean="0">
                <a:solidFill>
                  <a:schemeClr val="bg1"/>
                </a:solidFill>
                <a:latin typeface="Aller" panose="02000503030000020004" pitchFamily="2" charset="0"/>
              </a:rPr>
              <a:t>in </a:t>
            </a:r>
            <a:r>
              <a:rPr lang="en-US" sz="1100" i="1" dirty="0" smtClean="0">
                <a:solidFill>
                  <a:schemeClr val="bg1"/>
                </a:solidFill>
                <a:latin typeface="Aller" panose="02000503030000020004" pitchFamily="2" charset="0"/>
              </a:rPr>
              <a:t>The Land Cries Out: </a:t>
            </a:r>
            <a:br>
              <a:rPr lang="en-US" sz="1100" i="1" dirty="0" smtClean="0">
                <a:solidFill>
                  <a:schemeClr val="bg1"/>
                </a:solidFill>
                <a:latin typeface="Aller" panose="02000503030000020004" pitchFamily="2" charset="0"/>
              </a:rPr>
            </a:br>
            <a:r>
              <a:rPr lang="en-US" sz="1100" i="1" dirty="0" smtClean="0">
                <a:solidFill>
                  <a:schemeClr val="bg1"/>
                </a:solidFill>
                <a:latin typeface="Aller" panose="02000503030000020004" pitchFamily="2" charset="0"/>
              </a:rPr>
              <a:t>Theology of the Land in the Israeli-Palestinian Context</a:t>
            </a:r>
            <a:r>
              <a:rPr lang="en-US" sz="1100" dirty="0" smtClean="0">
                <a:solidFill>
                  <a:schemeClr val="bg1"/>
                </a:solidFill>
                <a:latin typeface="Aller" panose="02000503030000020004" pitchFamily="2"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bg1"/>
              </a:solidFill>
              <a:latin typeface="Aller" panose="02000503030000020004" pitchFamily="2" charset="0"/>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33</a:t>
            </a:fld>
            <a:endParaRPr lang="en-US"/>
          </a:p>
        </p:txBody>
      </p:sp>
    </p:spTree>
    <p:extLst>
      <p:ext uri="{BB962C8B-B14F-4D97-AF65-F5344CB8AC3E}">
        <p14:creationId xmlns:p14="http://schemas.microsoft.com/office/powerpoint/2010/main" val="2611153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indent="0">
              <a:lnSpc>
                <a:spcPct val="115000"/>
              </a:lnSpc>
              <a:spcBef>
                <a:spcPts val="0"/>
              </a:spcBef>
              <a:spcAft>
                <a:spcPts val="1000"/>
              </a:spcAft>
              <a:buNone/>
            </a:pPr>
            <a:r>
              <a:rPr lang="en-US" sz="1200" dirty="0" smtClean="0">
                <a:solidFill>
                  <a:schemeClr val="bg1"/>
                </a:solidFill>
                <a:latin typeface="Aller" panose="02000503030000020004" pitchFamily="2" charset="0"/>
                <a:ea typeface="Calibri"/>
                <a:cs typeface="Times New Roman"/>
              </a:rPr>
              <a:t>“…</a:t>
            </a:r>
            <a:r>
              <a:rPr lang="en-US" sz="1200" b="1" dirty="0" smtClean="0">
                <a:solidFill>
                  <a:schemeClr val="bg1"/>
                </a:solidFill>
                <a:latin typeface="Aller" panose="02000503030000020004" pitchFamily="2" charset="0"/>
                <a:ea typeface="Calibri"/>
                <a:cs typeface="Times New Roman"/>
              </a:rPr>
              <a:t>both Arabs and Jews were able, by </a:t>
            </a:r>
            <a:r>
              <a:rPr lang="en-US" sz="1200" b="1" dirty="0" err="1" smtClean="0">
                <a:solidFill>
                  <a:schemeClr val="bg1"/>
                </a:solidFill>
                <a:latin typeface="Aller" panose="02000503030000020004" pitchFamily="2" charset="0"/>
                <a:ea typeface="Calibri"/>
                <a:cs typeface="Times New Roman"/>
              </a:rPr>
              <a:t>cherrypicking</a:t>
            </a:r>
            <a:r>
              <a:rPr lang="en-US" sz="1200" b="1" dirty="0" smtClean="0">
                <a:solidFill>
                  <a:schemeClr val="bg1"/>
                </a:solidFill>
                <a:latin typeface="Aller" panose="02000503030000020004" pitchFamily="2" charset="0"/>
                <a:ea typeface="Calibri"/>
                <a:cs typeface="Times New Roman"/>
              </a:rPr>
              <a:t>, to buttress their positions by selectively quoting this or that passage.  And they continue to do so, sometimes to my chagrin.  But the task of the historian is to get the story right, not to pander to this or that political inclination or to hide this or that fact or quote because it may serve political purposes with which he is in disagreement.</a:t>
            </a:r>
            <a:r>
              <a:rPr lang="en-US" sz="1200" dirty="0" smtClean="0">
                <a:solidFill>
                  <a:schemeClr val="bg1"/>
                </a:solidFill>
                <a:latin typeface="Aller" panose="02000503030000020004" pitchFamily="2" charset="0"/>
                <a:ea typeface="Calibri"/>
                <a:cs typeface="Times New Roman"/>
              </a:rPr>
              <a:t>  </a:t>
            </a:r>
            <a:r>
              <a:rPr lang="en-US" sz="1200" b="1" dirty="0" smtClean="0">
                <a:solidFill>
                  <a:schemeClr val="bg1"/>
                </a:solidFill>
                <a:latin typeface="Aller" panose="02000503030000020004" pitchFamily="2" charset="0"/>
                <a:ea typeface="Calibri"/>
                <a:cs typeface="Times New Roman"/>
              </a:rPr>
              <a:t>This is something basic that Karsh (and </a:t>
            </a:r>
            <a:r>
              <a:rPr lang="en-US" sz="1200" b="1" dirty="0" err="1" smtClean="0">
                <a:solidFill>
                  <a:schemeClr val="bg1"/>
                </a:solidFill>
                <a:latin typeface="Aller" panose="02000503030000020004" pitchFamily="2" charset="0"/>
                <a:ea typeface="Calibri"/>
                <a:cs typeface="Times New Roman"/>
              </a:rPr>
              <a:t>Ilan</a:t>
            </a:r>
            <a:r>
              <a:rPr lang="en-US" sz="1200" b="1" dirty="0" smtClean="0">
                <a:solidFill>
                  <a:schemeClr val="bg1"/>
                </a:solidFill>
                <a:latin typeface="Aller" panose="02000503030000020004" pitchFamily="2" charset="0"/>
                <a:ea typeface="Calibri"/>
                <a:cs typeface="Times New Roman"/>
              </a:rPr>
              <a:t> </a:t>
            </a:r>
            <a:r>
              <a:rPr lang="en-US" sz="1200" b="1" dirty="0" err="1" smtClean="0">
                <a:solidFill>
                  <a:schemeClr val="bg1"/>
                </a:solidFill>
                <a:latin typeface="Aller" panose="02000503030000020004" pitchFamily="2" charset="0"/>
                <a:ea typeface="Calibri"/>
                <a:cs typeface="Times New Roman"/>
              </a:rPr>
              <a:t>Pappe</a:t>
            </a:r>
            <a:r>
              <a:rPr lang="en-US" sz="1200" b="1" dirty="0" smtClean="0">
                <a:solidFill>
                  <a:schemeClr val="bg1"/>
                </a:solidFill>
                <a:latin typeface="Aller" panose="02000503030000020004" pitchFamily="2" charset="0"/>
                <a:ea typeface="Calibri"/>
                <a:cs typeface="Times New Roman"/>
              </a:rPr>
              <a:t>, from the other side of the barricades)…simply do not understand.”  </a:t>
            </a:r>
          </a:p>
          <a:p>
            <a:pPr marL="114300" marR="0" indent="0" algn="r">
              <a:lnSpc>
                <a:spcPct val="115000"/>
              </a:lnSpc>
              <a:spcBef>
                <a:spcPts val="0"/>
              </a:spcBef>
              <a:spcAft>
                <a:spcPts val="1000"/>
              </a:spcAft>
              <a:buNone/>
            </a:pPr>
            <a:r>
              <a:rPr lang="en-US" sz="1100" b="1" dirty="0" smtClean="0">
                <a:solidFill>
                  <a:schemeClr val="bg1"/>
                </a:solidFill>
                <a:latin typeface="Aller" panose="02000503030000020004" pitchFamily="2" charset="0"/>
                <a:ea typeface="Calibri"/>
                <a:cs typeface="Times New Roman"/>
              </a:rPr>
              <a:t>-Prof. Benny Morris </a:t>
            </a:r>
            <a:r>
              <a:rPr lang="en-US" sz="800" b="1" u="sng" dirty="0" smtClean="0">
                <a:solidFill>
                  <a:srgbClr val="FFCC00"/>
                </a:solidFill>
                <a:latin typeface="Aller" panose="02000503030000020004" pitchFamily="2" charset="0"/>
                <a:ea typeface="Calibri"/>
                <a:cs typeface="Times New Roman"/>
                <a:hlinkClick r:id="rId3"/>
              </a:rPr>
              <a:t>http://www.americanthinker.com/2011/07/my_response_to_efraim_karsh.html</a:t>
            </a:r>
            <a:endParaRPr lang="en-US" sz="800" b="1" dirty="0" smtClean="0">
              <a:solidFill>
                <a:srgbClr val="FFCC00"/>
              </a:solidFill>
              <a:latin typeface="Aller" panose="02000503030000020004" pitchFamily="2" charset="0"/>
              <a:ea typeface="Calibri"/>
              <a:cs typeface="Times New Roman"/>
            </a:endParaRPr>
          </a:p>
          <a:p>
            <a:pPr marL="0" indent="0">
              <a:buNone/>
            </a:pPr>
            <a:endParaRPr lang="en-US" sz="1200" b="1" i="1" dirty="0" smtClean="0"/>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46</a:t>
            </a:fld>
            <a:endParaRPr lang="en-US"/>
          </a:p>
        </p:txBody>
      </p:sp>
    </p:spTree>
    <p:extLst>
      <p:ext uri="{BB962C8B-B14F-4D97-AF65-F5344CB8AC3E}">
        <p14:creationId xmlns:p14="http://schemas.microsoft.com/office/powerpoint/2010/main" val="3197096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“I do not admit that the dog in the manger has the final right to the manger, even though he may have lain there for a very long time. I do not admit that right. I do not admit, for instance, that a great wrong has been done to the Red Indians of America, or the black people of Australia. I do not admit that a wrong has been done to those people by the fact that a stronger race, a higher grade race, or, at any rate, a more worldly-wise race, to put it that way, has come in and taken their place.”  </a:t>
            </a:r>
          </a:p>
          <a:p>
            <a:pPr marL="0" indent="0" algn="r">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-Winston Churchill, 1937</a:t>
            </a:r>
          </a:p>
          <a:p>
            <a:pPr marL="0" indent="0">
              <a:buNone/>
            </a:pPr>
            <a:r>
              <a:rPr lang="en-US" sz="1050" dirty="0" smtClean="0">
                <a:solidFill>
                  <a:schemeClr val="bg1"/>
                </a:solidFill>
                <a:effectLst>
                  <a:outerShdw blurRad="38100" dist="38100" dir="2700000" algn="tl">
                    <a:srgbClr val="000000">
                      <a:alpha val="43137"/>
                    </a:srgbClr>
                  </a:outerShdw>
                </a:effectLst>
                <a:latin typeface="Aller" panose="02000503030000020004" pitchFamily="2" charset="0"/>
              </a:rPr>
              <a:t>Ben White</a:t>
            </a:r>
            <a:br>
              <a:rPr lang="en-US" sz="105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050" dirty="0" smtClean="0">
                <a:solidFill>
                  <a:schemeClr val="bg1"/>
                </a:solidFill>
                <a:effectLst>
                  <a:outerShdw blurRad="38100" dist="38100" dir="2700000" algn="tl">
                    <a:srgbClr val="000000">
                      <a:alpha val="43137"/>
                    </a:srgbClr>
                  </a:outerShdw>
                </a:effectLst>
                <a:latin typeface="Aller" panose="02000503030000020004" pitchFamily="2" charset="0"/>
              </a:rPr>
              <a:t>Palestinians in Israel: Segregation, Discrimination and Democracy</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47</a:t>
            </a:fld>
            <a:endParaRPr lang="en-US"/>
          </a:p>
        </p:txBody>
      </p:sp>
    </p:spTree>
    <p:extLst>
      <p:ext uri="{BB962C8B-B14F-4D97-AF65-F5344CB8AC3E}">
        <p14:creationId xmlns:p14="http://schemas.microsoft.com/office/powerpoint/2010/main" val="52899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[Arabs are] “beasts of the desert, not a legitimate people…The Arabs are not a nation but a mole that grew in the wilderness of the eternal desert. They are nothing but murderers.” </a:t>
            </a:r>
          </a:p>
          <a:p>
            <a:pPr marL="0" indent="0" algn="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-Avraham Stern, 1940</a:t>
            </a:r>
          </a:p>
          <a:p>
            <a:pPr marL="0" indent="0">
              <a:buNone/>
            </a:pPr>
            <a:endParaRPr lang="en-US" sz="10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1000" dirty="0" err="1" smtClean="0">
                <a:solidFill>
                  <a:schemeClr val="bg1"/>
                </a:solidFill>
                <a:effectLst>
                  <a:outerShdw blurRad="38100" dist="38100" dir="2700000" algn="tl">
                    <a:srgbClr val="000000">
                      <a:alpha val="43137"/>
                    </a:srgbClr>
                  </a:outerShdw>
                </a:effectLst>
                <a:latin typeface="Aller" panose="02000503030000020004" pitchFamily="2" charset="0"/>
              </a:rPr>
              <a:t>Nur</a:t>
            </a:r>
            <a: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000" dirty="0" err="1" smtClean="0">
                <a:solidFill>
                  <a:schemeClr val="bg1"/>
                </a:solidFill>
                <a:effectLst>
                  <a:outerShdw blurRad="38100" dist="38100" dir="2700000" algn="tl">
                    <a:srgbClr val="000000">
                      <a:alpha val="43137"/>
                    </a:srgbClr>
                  </a:outerShdw>
                </a:effectLst>
                <a:latin typeface="Aller" panose="02000503030000020004" pitchFamily="2" charset="0"/>
              </a:rPr>
              <a:t>Masalha</a:t>
            </a:r>
            <a: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t>Expulsion of the Palestinians: </a:t>
            </a:r>
            <a:b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000" dirty="0" smtClean="0">
                <a:solidFill>
                  <a:schemeClr val="bg1"/>
                </a:solidFill>
                <a:effectLst>
                  <a:outerShdw blurRad="38100" dist="38100" dir="2700000" algn="tl">
                    <a:srgbClr val="000000">
                      <a:alpha val="43137"/>
                    </a:srgbClr>
                  </a:outerShdw>
                </a:effectLst>
                <a:latin typeface="Aller" panose="02000503030000020004" pitchFamily="2" charset="0"/>
              </a:rPr>
              <a:t>The Concept of "Transfer" in Zionist Political Thought, 1882-1948</a:t>
            </a:r>
            <a:endParaRPr lang="en-US" sz="1000" dirty="0" smtClean="0">
              <a:effectLst>
                <a:outerShdw blurRad="38100" dist="38100" dir="2700000" algn="tl">
                  <a:srgbClr val="000000">
                    <a:alpha val="43137"/>
                  </a:srgbClr>
                </a:outerShdw>
              </a:effectLst>
              <a:latin typeface="Aller" panose="02000503030000020004" pitchFamily="2" charset="0"/>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60</a:t>
            </a:fld>
            <a:endParaRPr lang="en-US"/>
          </a:p>
        </p:txBody>
      </p:sp>
    </p:spTree>
    <p:extLst>
      <p:ext uri="{BB962C8B-B14F-4D97-AF65-F5344CB8AC3E}">
        <p14:creationId xmlns:p14="http://schemas.microsoft.com/office/powerpoint/2010/main" val="894497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chemeClr val="bg1"/>
                </a:solidFill>
              </a:rPr>
              <a:t>it was OK to let go of the comfort of holding onto what I “knew” to be true. It opened the door to a discussion most Israelis are fiercely protective about—which is, what did the Zionist forces really do in 1948? Once I had taken a few steps into that unknown, I found confidence, and to my surprise I found that there was something even more secure to rely on than the myths of heroism and redemption I’d heard during my childhood. Many if not all of these myths were created and perpetuated by the new Jewish state, which wanted to substantiate the David versus Goliath image and painted my people as heroes who rose from the ashes to reclaim their historic homeland. For me, the only thing stronger than that myth was trust—the trust that was already in place between members of the dialogue group. Without that there could have been no progress. The group was not about accusing but listening and telling personal stories, and that was what allowed me, for the first time in my life, to learn that the Palestinians had a narrative of their own and that it was different from the narrative I had been taught. In fact, it was 180 degrees different. </a:t>
            </a:r>
          </a:p>
          <a:p>
            <a:pPr marL="0" indent="0">
              <a:buNone/>
            </a:pPr>
            <a:r>
              <a:rPr lang="en-US" sz="1200" dirty="0" smtClean="0">
                <a:solidFill>
                  <a:schemeClr val="bg1"/>
                </a:solidFill>
              </a:rPr>
              <a:t>[</a:t>
            </a:r>
            <a:r>
              <a:rPr lang="en-US" sz="1200" dirty="0" err="1" smtClean="0">
                <a:solidFill>
                  <a:schemeClr val="bg1"/>
                </a:solidFill>
              </a:rPr>
              <a:t>Peled</a:t>
            </a:r>
            <a:r>
              <a:rPr lang="en-US" sz="1200" dirty="0" smtClean="0">
                <a:solidFill>
                  <a:schemeClr val="bg1"/>
                </a:solidFill>
              </a:rPr>
              <a:t>, Kindle Locations 2296-2304]</a:t>
            </a:r>
          </a:p>
        </p:txBody>
      </p:sp>
      <p:sp>
        <p:nvSpPr>
          <p:cNvPr id="4" name="Slide Number Placeholder 3"/>
          <p:cNvSpPr>
            <a:spLocks noGrp="1"/>
          </p:cNvSpPr>
          <p:nvPr>
            <p:ph type="sldNum" sz="quarter" idx="10"/>
          </p:nvPr>
        </p:nvSpPr>
        <p:spPr/>
        <p:txBody>
          <a:bodyPr/>
          <a:lstStyle/>
          <a:p>
            <a:fld id="{5B52A341-B6BA-4366-9DED-B6F47C32B071}" type="slidenum">
              <a:rPr lang="en-US" smtClean="0"/>
              <a:t>63</a:t>
            </a:fld>
            <a:endParaRPr lang="en-US"/>
          </a:p>
        </p:txBody>
      </p:sp>
    </p:spTree>
    <p:extLst>
      <p:ext uri="{BB962C8B-B14F-4D97-AF65-F5344CB8AC3E}">
        <p14:creationId xmlns:p14="http://schemas.microsoft.com/office/powerpoint/2010/main" val="1873664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err="1" smtClean="0">
                <a:solidFill>
                  <a:schemeClr val="bg1"/>
                </a:solidFill>
              </a:rPr>
              <a:t>Jabotinsky</a:t>
            </a:r>
            <a:r>
              <a:rPr lang="en-US" sz="1200" dirty="0" smtClean="0">
                <a:solidFill>
                  <a:schemeClr val="bg1"/>
                </a:solidFill>
              </a:rPr>
              <a:t> endorsed the terror campaign launched in the late 1930s by the </a:t>
            </a:r>
            <a:r>
              <a:rPr lang="en-US" sz="1200" dirty="0" err="1" smtClean="0">
                <a:solidFill>
                  <a:schemeClr val="bg1"/>
                </a:solidFill>
              </a:rPr>
              <a:t>Irgun</a:t>
            </a:r>
            <a:r>
              <a:rPr lang="en-US" sz="1200" dirty="0" smtClean="0">
                <a:solidFill>
                  <a:schemeClr val="bg1"/>
                </a:solidFill>
              </a:rPr>
              <a:t>, a campaign that involved such actions as placing bomb-loaded vegetable barrows in crowded Arab markets in Haifa and Jerusalem and firing indiscriminately on Arab civilian houses. </a:t>
            </a:r>
          </a:p>
          <a:p>
            <a:pPr marL="0" indent="0">
              <a:buNone/>
            </a:pPr>
            <a:endParaRPr lang="en-US" sz="1200" dirty="0" smtClean="0">
              <a:solidFill>
                <a:schemeClr val="bg1"/>
              </a:solidFill>
            </a:endParaRPr>
          </a:p>
          <a:p>
            <a:pPr marL="0" indent="0">
              <a:buNone/>
            </a:pPr>
            <a:r>
              <a:rPr lang="en-US" sz="1200" dirty="0" err="1" smtClean="0">
                <a:solidFill>
                  <a:schemeClr val="bg1"/>
                </a:solidFill>
              </a:rPr>
              <a:t>Irgun’s</a:t>
            </a:r>
            <a:r>
              <a:rPr lang="en-US" sz="1200" dirty="0" smtClean="0">
                <a:solidFill>
                  <a:schemeClr val="bg1"/>
                </a:solidFill>
              </a:rPr>
              <a:t> bombing attacks of the late 1930s and 1948 were aimed at Palestinian civilians</a:t>
            </a:r>
          </a:p>
          <a:p>
            <a:pPr marL="0" indent="0">
              <a:buNone/>
            </a:pPr>
            <a:endParaRPr lang="en-US" sz="1200" dirty="0" smtClean="0">
              <a:solidFill>
                <a:schemeClr val="bg1"/>
              </a:solidFill>
            </a:endParaRPr>
          </a:p>
          <a:p>
            <a:pPr marL="0" indent="0">
              <a:buNone/>
            </a:pPr>
            <a:r>
              <a:rPr lang="en-US" sz="1200" dirty="0" smtClean="0">
                <a:solidFill>
                  <a:schemeClr val="bg1"/>
                </a:solidFill>
              </a:rPr>
              <a:t>Lehi specialized in political assassinations. </a:t>
            </a:r>
          </a:p>
          <a:p>
            <a:pPr marL="0" indent="0">
              <a:buNone/>
            </a:pPr>
            <a:endParaRPr lang="en-US" sz="1200" dirty="0" smtClean="0">
              <a:solidFill>
                <a:schemeClr val="bg1"/>
              </a:solidFill>
            </a:endParaRPr>
          </a:p>
          <a:p>
            <a:pPr marL="0" indent="0">
              <a:buNone/>
            </a:pPr>
            <a:r>
              <a:rPr lang="en-US" sz="1200" dirty="0" smtClean="0">
                <a:solidFill>
                  <a:schemeClr val="bg1"/>
                </a:solidFill>
              </a:rPr>
              <a:t>Between the </a:t>
            </a:r>
            <a:r>
              <a:rPr lang="en-US" sz="1200" dirty="0" err="1" smtClean="0">
                <a:solidFill>
                  <a:schemeClr val="bg1"/>
                </a:solidFill>
              </a:rPr>
              <a:t>Haganah’s</a:t>
            </a:r>
            <a:r>
              <a:rPr lang="en-US" sz="1200" dirty="0" smtClean="0">
                <a:solidFill>
                  <a:schemeClr val="bg1"/>
                </a:solidFill>
              </a:rPr>
              <a:t> 20 May 1947 blowing up of an Arab cafe in </a:t>
            </a:r>
            <a:r>
              <a:rPr lang="en-US" sz="1200" dirty="0" err="1" smtClean="0">
                <a:solidFill>
                  <a:schemeClr val="bg1"/>
                </a:solidFill>
              </a:rPr>
              <a:t>Fajjah</a:t>
            </a:r>
            <a:r>
              <a:rPr lang="en-US" sz="1200" dirty="0" smtClean="0">
                <a:solidFill>
                  <a:schemeClr val="bg1"/>
                </a:solidFill>
              </a:rPr>
              <a:t> and the Stern Gang’s blowing up of the Cairo-Haifa passenger train (forty Arab civilians killed, sixty injured) in March 1948, more than 90 attacks on Arab villages or civilian targets took place. </a:t>
            </a:r>
          </a:p>
          <a:p>
            <a:pPr marL="0" indent="0">
              <a:buNone/>
            </a:pPr>
            <a:endParaRPr lang="en-US" sz="1200" dirty="0" smtClean="0">
              <a:solidFill>
                <a:schemeClr val="bg1"/>
              </a:solidFill>
            </a:endParaRPr>
          </a:p>
          <a:p>
            <a:pPr marL="0" indent="0">
              <a:buNone/>
            </a:pPr>
            <a:r>
              <a:rPr lang="en-US" sz="1200" dirty="0" smtClean="0">
                <a:solidFill>
                  <a:schemeClr val="bg1"/>
                </a:solidFill>
              </a:rPr>
              <a:t>Most of these attacks did not involve an exchange of fire; they included such terrorist acts as burning cinemas, setting off explosives in market places, spraying bullets into crowds gathered at cafes or in the streets, dynamiting houses with people in them, and so on.</a:t>
            </a:r>
          </a:p>
          <a:p>
            <a:pPr marL="0" indent="0">
              <a:buNone/>
            </a:pPr>
            <a:endParaRPr lang="en-US" sz="1200" dirty="0" smtClean="0">
              <a:solidFill>
                <a:schemeClr val="bg1"/>
              </a:solidFill>
            </a:endParaRPr>
          </a:p>
          <a:p>
            <a:pPr marL="0" indent="0">
              <a:buNone/>
            </a:pPr>
            <a:r>
              <a:rPr lang="en-US" sz="1200" dirty="0" smtClean="0">
                <a:solidFill>
                  <a:schemeClr val="bg1"/>
                </a:solidFill>
              </a:rPr>
              <a:t>- </a:t>
            </a:r>
            <a:r>
              <a:rPr lang="en-US" sz="1200" dirty="0" err="1" smtClean="0">
                <a:solidFill>
                  <a:schemeClr val="bg1"/>
                </a:solidFill>
              </a:rPr>
              <a:t>Nur</a:t>
            </a:r>
            <a:r>
              <a:rPr lang="en-US" sz="1200" dirty="0" smtClean="0">
                <a:solidFill>
                  <a:schemeClr val="bg1"/>
                </a:solidFill>
              </a:rPr>
              <a:t> </a:t>
            </a:r>
            <a:r>
              <a:rPr lang="en-US" sz="1200" dirty="0" err="1" smtClean="0">
                <a:solidFill>
                  <a:schemeClr val="bg1"/>
                </a:solidFill>
              </a:rPr>
              <a:t>Masalha</a:t>
            </a:r>
            <a:r>
              <a:rPr lang="en-US" sz="1200" dirty="0" smtClean="0">
                <a:solidFill>
                  <a:schemeClr val="bg1"/>
                </a:solidFill>
              </a:rPr>
              <a:t>, Expulsion of the Palestinians: The Concept of "Transfer" in Zionist Political Thought, 1882-1948</a:t>
            </a:r>
          </a:p>
          <a:p>
            <a:pPr marL="0" indent="0">
              <a:buNone/>
            </a:pPr>
            <a:endParaRPr lang="en-US" sz="1200" dirty="0" smtClean="0">
              <a:solidFill>
                <a:schemeClr val="bg1"/>
              </a:solidFill>
            </a:endParaRPr>
          </a:p>
          <a:p>
            <a:endParaRPr lang="en-US" dirty="0" smtClean="0"/>
          </a:p>
          <a:p>
            <a:pPr marL="0" indent="0">
              <a:buNone/>
            </a:pPr>
            <a:r>
              <a:rPr lang="en-US" sz="1200" dirty="0" err="1" smtClean="0">
                <a:solidFill>
                  <a:schemeClr val="bg1"/>
                </a:solidFill>
              </a:rPr>
              <a:t>Kafr</a:t>
            </a:r>
            <a:r>
              <a:rPr lang="en-US" sz="1200" dirty="0" smtClean="0">
                <a:solidFill>
                  <a:schemeClr val="bg1"/>
                </a:solidFill>
              </a:rPr>
              <a:t> </a:t>
            </a:r>
            <a:r>
              <a:rPr lang="en-US" sz="1200" dirty="0" err="1" smtClean="0">
                <a:solidFill>
                  <a:schemeClr val="bg1"/>
                </a:solidFill>
              </a:rPr>
              <a:t>Qasim</a:t>
            </a:r>
            <a:r>
              <a:rPr lang="en-US" sz="1200" dirty="0" smtClean="0">
                <a:solidFill>
                  <a:schemeClr val="bg1"/>
                </a:solidFill>
              </a:rPr>
              <a:t> massacre in 1956 when close to 50 villagers were murdered by soldiers enforcing a curfew. The Eight soldiers who received jail terms had their sentences commuted, and were all out 4 years later. The commanding officer was fined an agora, ‘Israel’s smallest coin’. (White, p. 81). </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64</a:t>
            </a:fld>
            <a:endParaRPr lang="en-US"/>
          </a:p>
        </p:txBody>
      </p:sp>
    </p:spTree>
    <p:extLst>
      <p:ext uri="{BB962C8B-B14F-4D97-AF65-F5344CB8AC3E}">
        <p14:creationId xmlns:p14="http://schemas.microsoft.com/office/powerpoint/2010/main" val="63199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European</a:t>
            </a:r>
            <a:r>
              <a:rPr lang="en-US" baseline="0" dirty="0" smtClean="0"/>
              <a:t> Colonialism/Imperialism </a:t>
            </a:r>
            <a:br>
              <a:rPr lang="en-US" baseline="0" dirty="0" smtClean="0"/>
            </a:br>
            <a:r>
              <a:rPr lang="en-US" baseline="0" dirty="0" smtClean="0"/>
              <a:t/>
            </a:r>
            <a:br>
              <a:rPr lang="en-US" baseline="0" dirty="0" smtClean="0"/>
            </a:b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[We] must be prepared either to drive out by the sword the [Arab] tribes in possession as our forefathers did or to grapple with the problem of a large alien population, mostly Mohammedan and accustomed for centuries to despise us. </a:t>
            </a:r>
          </a:p>
          <a:p>
            <a:pPr marL="0" indent="0" algn="r">
              <a:buNone/>
            </a:pPr>
            <a:endPar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-Israel Zangwill, 1905</a:t>
            </a:r>
          </a:p>
          <a:p>
            <a:pPr marL="0" indent="0">
              <a:buNone/>
            </a:pPr>
            <a:endParaRPr lang="en-US" sz="1050" dirty="0" smtClean="0">
              <a:solidFill>
                <a:schemeClr val="bg1"/>
              </a:solidFill>
            </a:endParaRPr>
          </a:p>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“The demand that the Arabs should move out and evacuate the place for us, because they have sufficient place to move to and we have no place....is very just and very moral—but in this situation now, we would not be able to present it to the political world as a serious claim, and against our will we have to come to terms with partition.” </a:t>
            </a:r>
          </a:p>
          <a:p>
            <a:pPr marL="0" indent="0" algn="r">
              <a:buNone/>
            </a:pP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Shlomo</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Lavi</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prominent kibbutz leader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65</a:t>
            </a:fld>
            <a:endParaRPr lang="en-US"/>
          </a:p>
        </p:txBody>
      </p:sp>
    </p:spTree>
    <p:extLst>
      <p:ext uri="{BB962C8B-B14F-4D97-AF65-F5344CB8AC3E}">
        <p14:creationId xmlns:p14="http://schemas.microsoft.com/office/powerpoint/2010/main" val="3477308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“I had to…defend the fact that I would not accept Arabs in my trade union…to prevent Arab workers from getting jobs there....To pour kerosene on Arab tomatoes; to attack Jewish housewives in the markets and smash the Arab eggs they had bought; to praise to the skies the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Kereen</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Kayemet</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[Jewish National Fund] that sent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Hankin</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to Beirut to buy land from absentee effendi [landlords] and to throw the fellahin [peasants] off the land—to buy dozens of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dunams</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—from an Arab is permitted, but to sell, God forbid, one Jewish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dunam</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to an Arab is prohibited.”</a:t>
            </a:r>
          </a:p>
          <a:p>
            <a:pPr marL="0" indent="0" algn="r">
              <a:buNone/>
            </a:pP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-David </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Hacohen</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Mapai</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leader </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66</a:t>
            </a:fld>
            <a:endParaRPr lang="en-US"/>
          </a:p>
        </p:txBody>
      </p:sp>
    </p:spTree>
    <p:extLst>
      <p:ext uri="{BB962C8B-B14F-4D97-AF65-F5344CB8AC3E}">
        <p14:creationId xmlns:p14="http://schemas.microsoft.com/office/powerpoint/2010/main" val="3718498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“...transfer of Arabs out of the country in my eyes is one of the most just, moral and correct things that can be done. I have thought this for many years.” </a:t>
            </a:r>
          </a:p>
          <a:p>
            <a:pPr algn="r">
              <a:buFontTx/>
              <a:buChar char="-"/>
            </a:pP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Shlomo</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Lavi</a:t>
            </a:r>
            <a:endParaRPr lang="en-US" sz="12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[There is nothing] “more moral, from the viewpoint of universal human ethics, than the emptying of the Jewish state of the Arabs and their transfer elsewhere....This requires [the use of] force.”</a:t>
            </a:r>
          </a:p>
          <a:p>
            <a:pPr marL="0" indent="0" algn="r">
              <a:buNone/>
            </a:pP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-Avraham </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Katznelson</a:t>
            </a:r>
            <a:endParaRPr lang="en-US" sz="1200" dirty="0" smtClean="0">
              <a:solidFill>
                <a:schemeClr val="bg1"/>
              </a:solidFill>
              <a:effectLst>
                <a:outerShdw blurRad="38100" dist="38100" dir="2700000" algn="tl">
                  <a:srgbClr val="000000">
                    <a:alpha val="43137"/>
                  </a:srgbClr>
                </a:outerShdw>
              </a:effectLst>
              <a:latin typeface="Aller" panose="02000503030000020004" pitchFamily="2" charset="0"/>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68</a:t>
            </a:fld>
            <a:endParaRPr lang="en-US"/>
          </a:p>
        </p:txBody>
      </p:sp>
    </p:spTree>
    <p:extLst>
      <p:ext uri="{BB962C8B-B14F-4D97-AF65-F5344CB8AC3E}">
        <p14:creationId xmlns:p14="http://schemas.microsoft.com/office/powerpoint/2010/main" val="121435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”This is not a ‘transfer’ of ‘election’ from the community of ethnic Israel to someone else (e.g. a gentile ‘church’). It is the focus of election on Jesus precisely as Israel’s Messiah.”</a:t>
            </a:r>
          </a:p>
          <a:p>
            <a:pPr algn="l"/>
            <a:endParaRPr lang="en-US" dirty="0" smtClean="0"/>
          </a:p>
          <a:p>
            <a:pPr algn="l"/>
            <a:r>
              <a:rPr lang="en-US" dirty="0" smtClean="0"/>
              <a:t>-N.T. Wright,</a:t>
            </a:r>
            <a:r>
              <a:rPr lang="en-US" baseline="0" dirty="0" smtClean="0"/>
              <a:t> </a:t>
            </a:r>
            <a:r>
              <a:rPr lang="en-US" dirty="0" smtClean="0"/>
              <a:t>“Paul and the Faithfulness of God”</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9</a:t>
            </a:fld>
            <a:endParaRPr lang="en-US"/>
          </a:p>
        </p:txBody>
      </p:sp>
    </p:spTree>
    <p:extLst>
      <p:ext uri="{BB962C8B-B14F-4D97-AF65-F5344CB8AC3E}">
        <p14:creationId xmlns:p14="http://schemas.microsoft.com/office/powerpoint/2010/main" val="121111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chemeClr val="bg1"/>
                </a:solidFill>
              </a:rPr>
              <a:t>6 February 1948, at a time when the vast majority of the population was still in place and when the major operations of the war were yet to come, Ben-Gurion told the </a:t>
            </a:r>
            <a:r>
              <a:rPr lang="en-US" sz="1200" dirty="0" err="1" smtClean="0">
                <a:solidFill>
                  <a:schemeClr val="bg1"/>
                </a:solidFill>
              </a:rPr>
              <a:t>Mapai</a:t>
            </a:r>
            <a:r>
              <a:rPr lang="en-US" sz="1200" dirty="0" smtClean="0">
                <a:solidFill>
                  <a:schemeClr val="bg1"/>
                </a:solidFill>
              </a:rPr>
              <a:t> Party Council that “without populating the Jerusalem mountains and the hills [surrounding] the coastal plains...I am doubtful whether we would be able to maintain the link with Jerusalem,” and therefore that “it is necessary to be in [to settle] the mountains.” In response to a remark from a member of the audience that “We have no land there” [in the hills and mountains], Ben-Gurion replied: The war will give us the land. The concepts of “ours” and “not ours” are peace concepts, only, and in war they lose their whole meaning.</a:t>
            </a:r>
          </a:p>
          <a:p>
            <a:pPr marL="0" indent="0">
              <a:buNone/>
            </a:pPr>
            <a:r>
              <a:rPr lang="en-US" sz="1200" dirty="0" err="1" smtClean="0">
                <a:solidFill>
                  <a:schemeClr val="bg1"/>
                </a:solidFill>
              </a:rPr>
              <a:t>Masalha</a:t>
            </a:r>
            <a:r>
              <a:rPr lang="en-US" sz="1200" dirty="0" smtClean="0">
                <a:solidFill>
                  <a:schemeClr val="bg1"/>
                </a:solidFill>
              </a:rPr>
              <a:t>, </a:t>
            </a:r>
            <a:r>
              <a:rPr lang="en-US" sz="1200" dirty="0" err="1" smtClean="0">
                <a:solidFill>
                  <a:schemeClr val="bg1"/>
                </a:solidFill>
              </a:rPr>
              <a:t>Nur</a:t>
            </a:r>
            <a:endParaRPr lang="en-US" sz="1200" dirty="0" smtClean="0">
              <a:solidFill>
                <a:schemeClr val="bg1"/>
              </a:solidFill>
            </a:endParaRPr>
          </a:p>
          <a:p>
            <a:pPr marL="0" indent="0">
              <a:buNone/>
            </a:pPr>
            <a:endParaRPr lang="en-US" sz="1200" dirty="0" smtClean="0">
              <a:solidFill>
                <a:schemeClr val="bg1"/>
              </a:solidFill>
            </a:endParaRPr>
          </a:p>
          <a:p>
            <a:pPr marL="0" indent="0">
              <a:buNone/>
            </a:pPr>
            <a:endParaRPr lang="en-US" sz="1200" dirty="0" smtClean="0">
              <a:solidFill>
                <a:schemeClr val="bg1"/>
              </a:solidFill>
            </a:endParaRPr>
          </a:p>
          <a:p>
            <a:pPr marL="0" indent="0">
              <a:buNone/>
            </a:pPr>
            <a:r>
              <a:rPr lang="en-US" sz="1200" dirty="0" smtClean="0">
                <a:solidFill>
                  <a:schemeClr val="bg1"/>
                </a:solidFill>
              </a:rPr>
              <a:t>“Isn’t it evacuation which has been continuing our work in the country for the last 40–50 years? Didn’t we transfer Arabs from </a:t>
            </a:r>
            <a:r>
              <a:rPr lang="en-US" sz="1200" dirty="0" err="1" smtClean="0">
                <a:solidFill>
                  <a:schemeClr val="bg1"/>
                </a:solidFill>
              </a:rPr>
              <a:t>D’ganya</a:t>
            </a:r>
            <a:r>
              <a:rPr lang="en-US" sz="1200" dirty="0" smtClean="0">
                <a:solidFill>
                  <a:schemeClr val="bg1"/>
                </a:solidFill>
              </a:rPr>
              <a:t>, </a:t>
            </a:r>
            <a:r>
              <a:rPr lang="en-US" sz="1200" dirty="0" err="1" smtClean="0">
                <a:solidFill>
                  <a:schemeClr val="bg1"/>
                </a:solidFill>
              </a:rPr>
              <a:t>Keneret</a:t>
            </a:r>
            <a:r>
              <a:rPr lang="en-US" sz="1200" dirty="0" smtClean="0">
                <a:solidFill>
                  <a:schemeClr val="bg1"/>
                </a:solidFill>
              </a:rPr>
              <a:t>, </a:t>
            </a:r>
            <a:r>
              <a:rPr lang="en-US" sz="1200" dirty="0" err="1" smtClean="0">
                <a:solidFill>
                  <a:schemeClr val="bg1"/>
                </a:solidFill>
              </a:rPr>
              <a:t>Merhavya</a:t>
            </a:r>
            <a:r>
              <a:rPr lang="en-US" sz="1200" dirty="0" smtClean="0">
                <a:solidFill>
                  <a:schemeClr val="bg1"/>
                </a:solidFill>
              </a:rPr>
              <a:t>, and </a:t>
            </a:r>
            <a:r>
              <a:rPr lang="en-US" sz="1200" dirty="0" err="1" smtClean="0">
                <a:solidFill>
                  <a:schemeClr val="bg1"/>
                </a:solidFill>
              </a:rPr>
              <a:t>Mishmar</a:t>
            </a:r>
            <a:r>
              <a:rPr lang="en-US" sz="1200" dirty="0" smtClean="0">
                <a:solidFill>
                  <a:schemeClr val="bg1"/>
                </a:solidFill>
              </a:rPr>
              <a:t> </a:t>
            </a:r>
            <a:r>
              <a:rPr lang="en-US" sz="1200" dirty="0" err="1" smtClean="0">
                <a:solidFill>
                  <a:schemeClr val="bg1"/>
                </a:solidFill>
              </a:rPr>
              <a:t>Haemek</a:t>
            </a:r>
            <a:r>
              <a:rPr lang="en-US" sz="1200" dirty="0" smtClean="0">
                <a:solidFill>
                  <a:schemeClr val="bg1"/>
                </a:solidFill>
              </a:rPr>
              <a:t>? I do remember the nights on which Shmuel Dayan [the father of Moshe Dayan] and I were called to </a:t>
            </a:r>
            <a:r>
              <a:rPr lang="en-US" sz="1200" dirty="0" err="1" smtClean="0">
                <a:solidFill>
                  <a:schemeClr val="bg1"/>
                </a:solidFill>
              </a:rPr>
              <a:t>Merhavya</a:t>
            </a:r>
            <a:r>
              <a:rPr lang="en-US" sz="1200" dirty="0" smtClean="0">
                <a:solidFill>
                  <a:schemeClr val="bg1"/>
                </a:solidFill>
              </a:rPr>
              <a:t> to help “</a:t>
            </a:r>
            <a:r>
              <a:rPr lang="en-US" sz="1200" dirty="0" err="1" smtClean="0">
                <a:solidFill>
                  <a:schemeClr val="bg1"/>
                </a:solidFill>
              </a:rPr>
              <a:t>Hashomer</a:t>
            </a:r>
            <a:r>
              <a:rPr lang="en-US" sz="1200" dirty="0" smtClean="0">
                <a:solidFill>
                  <a:schemeClr val="bg1"/>
                </a:solidFill>
              </a:rPr>
              <a:t>” [a paramilitary organization of Zionist settlers established in 1909] ...carrying out [Arab] evacuation. What was the sin in that?... Why is artificial commotion being created around this matter? Members …are saying: by the establishment of a Hebrew state we are creating a barrier between us and the Arabs. Isn’t such a barrier already existing and permanent in the country? Aren’t we building exclusive train stations, an exclusive post service, exclusive government office, an exclusive sea port, exclusive roads, and an exclusive economy as far as possible?”</a:t>
            </a:r>
          </a:p>
          <a:p>
            <a:pPr marL="0" indent="0" algn="r">
              <a:buNone/>
            </a:pPr>
            <a:r>
              <a:rPr lang="en-US" sz="1200" dirty="0" smtClean="0">
                <a:solidFill>
                  <a:schemeClr val="bg1"/>
                </a:solidFill>
              </a:rPr>
              <a:t>-Yosef </a:t>
            </a:r>
            <a:r>
              <a:rPr lang="en-US" sz="1200" dirty="0" err="1" smtClean="0">
                <a:solidFill>
                  <a:schemeClr val="bg1"/>
                </a:solidFill>
              </a:rPr>
              <a:t>Baratz</a:t>
            </a:r>
            <a:r>
              <a:rPr lang="en-US" sz="1200" dirty="0" smtClean="0">
                <a:solidFill>
                  <a:schemeClr val="bg1"/>
                </a:solidFill>
              </a:rPr>
              <a:t> </a:t>
            </a:r>
          </a:p>
          <a:p>
            <a:pPr marL="0" indent="0">
              <a:buNone/>
            </a:pPr>
            <a:endParaRPr lang="en-US" sz="12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Masalha</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Nur</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Expulsion of the Palestinians: The Concept of "Transfer" in Zionist Political Thought, 1882-1948</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69</a:t>
            </a:fld>
            <a:endParaRPr lang="en-US"/>
          </a:p>
        </p:txBody>
      </p:sp>
    </p:spTree>
    <p:extLst>
      <p:ext uri="{BB962C8B-B14F-4D97-AF65-F5344CB8AC3E}">
        <p14:creationId xmlns:p14="http://schemas.microsoft.com/office/powerpoint/2010/main" val="1499941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chemeClr val="bg1"/>
                </a:solidFill>
              </a:rPr>
              <a:t>In my hometown of Adelaide, South Australia there has been an influx of Sudanese migrants since that country plunged into conflict some years ago. This has caused some problems of readjustment with the locals here in Australia and I myself have heard some very racist reactions to these new Australians. However, I do believe in the long run that these people will be accepted just like the Asian community was during the 80s and 90s. Australians may be wary of newcomers who are markedly different from Europeans but in the end I feel the necessary changes to attitudes will be made. </a:t>
            </a:r>
          </a:p>
          <a:p>
            <a:pPr marL="0" indent="0">
              <a:buNone/>
            </a:pPr>
            <a:r>
              <a:rPr lang="en-US" sz="1200" dirty="0" smtClean="0">
                <a:solidFill>
                  <a:schemeClr val="bg1"/>
                </a:solidFill>
              </a:rPr>
              <a:t>But let us imagine for a while what the situation would be if instead of this migration by Sudanese people looking to become Australians we replaced it with Sudanese coming to Australia in order to create an independent Sudanese state in South Australia that would only allow Sudanese migrants to settle there. What if plans were being made to bring millions of Sudanese to Australia to fill this newly created state? What would be the reaction of the locals to this proposal? I have no doubt it would be utterly rejected. Australians living within the boundaries of the newly proposed state would fear discrimination on the basis of their non- Sudanese status. With living space in short supply, who would be the most likely to be encouraged to get up and leave the new state when the millions of new Sudanese settlers flew in? If a referendum was taken in the state of South Australia to decide if such a proposal would be acceptable, I’m sure it would result in the utter rejection of the new state, and understandably so. </a:t>
            </a:r>
          </a:p>
          <a:p>
            <a:pPr marL="0" indent="0">
              <a:buNone/>
            </a:pPr>
            <a:r>
              <a:rPr lang="en-US" sz="1200" dirty="0" smtClean="0">
                <a:solidFill>
                  <a:schemeClr val="bg1"/>
                </a:solidFill>
              </a:rPr>
              <a:t>Yet the above imaginary scenario is basically what has happened to the people of Palestine and their rejection of the newly created Zionist State is equally understandable. </a:t>
            </a:r>
          </a:p>
          <a:p>
            <a:pPr marL="0" indent="0" algn="r">
              <a:buNone/>
            </a:pPr>
            <a:r>
              <a:rPr lang="en-US" sz="1200" dirty="0" smtClean="0">
                <a:solidFill>
                  <a:schemeClr val="bg1"/>
                </a:solidFill>
              </a:rPr>
              <a:t>[Nielsen, Craig, Israel Palestine: A Christian Response to the Conflict, </a:t>
            </a:r>
            <a:r>
              <a:rPr lang="en-US" sz="1200" dirty="0" err="1" smtClean="0">
                <a:solidFill>
                  <a:schemeClr val="bg1"/>
                </a:solidFill>
              </a:rPr>
              <a:t>Foundaion</a:t>
            </a:r>
            <a:r>
              <a:rPr lang="en-US" sz="1200" dirty="0" smtClean="0">
                <a:solidFill>
                  <a:schemeClr val="bg1"/>
                </a:solidFill>
              </a:rPr>
              <a:t> Press, Amsterdam. 2012. Pp. 120-121]</a:t>
            </a:r>
          </a:p>
          <a:p>
            <a:endParaRPr lang="en-US" sz="1200" dirty="0" smtClean="0">
              <a:solidFill>
                <a:schemeClr val="bg1"/>
              </a:solidFill>
            </a:endParaRPr>
          </a:p>
          <a:p>
            <a:endParaRPr lang="en-US" sz="1200" dirty="0" smtClean="0">
              <a:solidFill>
                <a:schemeClr val="bg1"/>
              </a:solidFill>
            </a:endParaRPr>
          </a:p>
          <a:p>
            <a:r>
              <a:rPr lang="en-US" sz="1200" dirty="0" smtClean="0">
                <a:solidFill>
                  <a:schemeClr val="bg1"/>
                </a:solidFill>
              </a:rPr>
              <a:t>On 5 June </a:t>
            </a:r>
            <a:r>
              <a:rPr lang="en-US" sz="1200" dirty="0" err="1" smtClean="0">
                <a:solidFill>
                  <a:schemeClr val="bg1"/>
                </a:solidFill>
              </a:rPr>
              <a:t>Weitz</a:t>
            </a:r>
            <a:r>
              <a:rPr lang="en-US" sz="1200" dirty="0" smtClean="0">
                <a:solidFill>
                  <a:schemeClr val="bg1"/>
                </a:solidFill>
              </a:rPr>
              <a:t> met Ben-Gurion, now prime minister, in Tel Aviv and gave to him the Transfer Committee’s “Scheme for the Solution of the Arab Problem in the State of Israel,” </a:t>
            </a:r>
            <a:r>
              <a:rPr lang="en-US" sz="1200" dirty="0" err="1" smtClean="0">
                <a:solidFill>
                  <a:schemeClr val="bg1"/>
                </a:solidFill>
              </a:rPr>
              <a:t>contined</a:t>
            </a:r>
            <a:r>
              <a:rPr lang="en-US" sz="1200" dirty="0" smtClean="0">
                <a:solidFill>
                  <a:schemeClr val="bg1"/>
                </a:solidFill>
              </a:rPr>
              <a:t> in a three-page memorandum signed by </a:t>
            </a:r>
            <a:r>
              <a:rPr lang="en-US" sz="1200" dirty="0" err="1" smtClean="0">
                <a:solidFill>
                  <a:schemeClr val="bg1"/>
                </a:solidFill>
              </a:rPr>
              <a:t>Weitz</a:t>
            </a:r>
            <a:r>
              <a:rPr lang="en-US" sz="1200" dirty="0" smtClean="0">
                <a:solidFill>
                  <a:schemeClr val="bg1"/>
                </a:solidFill>
              </a:rPr>
              <a:t>, </a:t>
            </a:r>
            <a:r>
              <a:rPr lang="en-US" sz="1200" dirty="0" err="1" smtClean="0">
                <a:solidFill>
                  <a:schemeClr val="bg1"/>
                </a:solidFill>
              </a:rPr>
              <a:t>Danin</a:t>
            </a:r>
            <a:r>
              <a:rPr lang="en-US" sz="1200" dirty="0" smtClean="0">
                <a:solidFill>
                  <a:schemeClr val="bg1"/>
                </a:solidFill>
              </a:rPr>
              <a:t>, and </a:t>
            </a:r>
            <a:r>
              <a:rPr lang="en-US" sz="1200" dirty="0" err="1" smtClean="0">
                <a:solidFill>
                  <a:schemeClr val="bg1"/>
                </a:solidFill>
              </a:rPr>
              <a:t>Sasson</a:t>
            </a:r>
            <a:r>
              <a:rPr lang="en-US" sz="1200" dirty="0" smtClean="0">
                <a:solidFill>
                  <a:schemeClr val="bg1"/>
                </a:solidFill>
              </a:rPr>
              <a:t>. The memorandum, entitled “Retrospective Transfer,” called for preventing Arabs from returning to their homes; destroying Arab villages during military operations; preventing cultivation (and harvesting) of Arab lands; settling Jews in Arab towns and villages; instituting legislation barring the return of the refugees; launching a propaganda campaign designed to discourage the return of refugees; and campaigning for the resettlement of the refugees in other places.</a:t>
            </a:r>
            <a:r>
              <a:rPr lang="en-US" sz="1200" baseline="0" dirty="0" smtClean="0">
                <a:solidFill>
                  <a:schemeClr val="bg1"/>
                </a:solidFill>
              </a:rPr>
              <a:t> </a:t>
            </a:r>
          </a:p>
          <a:p>
            <a:pPr algn="r"/>
            <a:r>
              <a:rPr lang="en-US" sz="1200" baseline="0" dirty="0" smtClean="0">
                <a:solidFill>
                  <a:schemeClr val="bg1"/>
                </a:solidFill>
              </a:rPr>
              <a:t>[</a:t>
            </a:r>
            <a:r>
              <a:rPr lang="en-US" sz="1200" dirty="0" err="1" smtClean="0">
                <a:solidFill>
                  <a:schemeClr val="bg1"/>
                </a:solidFill>
              </a:rPr>
              <a:t>Masalha</a:t>
            </a:r>
            <a:r>
              <a:rPr lang="en-US" sz="1200" dirty="0" smtClean="0">
                <a:solidFill>
                  <a:schemeClr val="bg1"/>
                </a:solidFill>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70</a:t>
            </a:fld>
            <a:endParaRPr lang="en-US"/>
          </a:p>
        </p:txBody>
      </p:sp>
    </p:spTree>
    <p:extLst>
      <p:ext uri="{BB962C8B-B14F-4D97-AF65-F5344CB8AC3E}">
        <p14:creationId xmlns:p14="http://schemas.microsoft.com/office/powerpoint/2010/main" val="2137168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…There was international pressure to repatriate the Palestinian refugees, but Israel refused, stating it had already absorbed refugees from Arab lands, namely the Jewish refugees.”</a:t>
            </a:r>
          </a:p>
          <a:p>
            <a:pPr marL="0" indent="0" algn="r">
              <a:buNone/>
            </a:pPr>
            <a:endParaRPr lang="en-US" sz="12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1200" dirty="0" err="1" smtClean="0">
                <a:solidFill>
                  <a:schemeClr val="bg1"/>
                </a:solidFill>
                <a:effectLst>
                  <a:outerShdw blurRad="38100" dist="38100" dir="2700000" algn="tl">
                    <a:srgbClr val="000000">
                      <a:alpha val="43137"/>
                    </a:srgbClr>
                  </a:outerShdw>
                </a:effectLst>
                <a:latin typeface="Aller" panose="02000503030000020004" pitchFamily="2" charset="0"/>
              </a:rPr>
              <a:t>Ambreen</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Tour Ben-Shmuel</a:t>
            </a:r>
            <a:b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“The Land Cries Out”</a:t>
            </a:r>
            <a:b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br>
            <a:endParaRPr lang="en-US" sz="12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400050" lvl="1"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“We are embarking on a course that will most greatly endanger any hope of a peaceful alliance with forces who could be our allies in the Middle East....Hundreds of thousands of Arabs who will be evicted from Palestine, even if they are to blame, and left hanging in midair, will grow to hate us....If you do things in the heat of the war, in the midst of the battle, it’s one thing. But if, after a month, you do it in cold blood, for political reasons, in public, that is something altogether different.” </a:t>
            </a:r>
          </a:p>
          <a:p>
            <a:pPr marL="400050" lvl="1" indent="0" algn="r">
              <a:buNone/>
            </a:pPr>
            <a:endParaRPr lang="en-US"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400050" lvl="1" indent="0" algn="r">
              <a:buNone/>
            </a:pPr>
            <a:r>
              <a:rPr lang="en-US"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dirty="0" err="1" smtClean="0">
                <a:solidFill>
                  <a:schemeClr val="bg1"/>
                </a:solidFill>
                <a:effectLst>
                  <a:outerShdw blurRad="38100" dist="38100" dir="2700000" algn="tl">
                    <a:srgbClr val="000000">
                      <a:alpha val="43137"/>
                    </a:srgbClr>
                  </a:outerShdw>
                </a:effectLst>
                <a:latin typeface="Aller" panose="02000503030000020004" pitchFamily="2" charset="0"/>
              </a:rPr>
              <a:t>Aharon</a:t>
            </a:r>
            <a:r>
              <a:rPr lang="en-US"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dirty="0" err="1" smtClean="0">
                <a:solidFill>
                  <a:schemeClr val="bg1"/>
                </a:solidFill>
                <a:effectLst>
                  <a:outerShdw blurRad="38100" dist="38100" dir="2700000" algn="tl">
                    <a:srgbClr val="000000">
                      <a:alpha val="43137"/>
                    </a:srgbClr>
                  </a:outerShdw>
                </a:effectLst>
                <a:latin typeface="Aller" panose="02000503030000020004" pitchFamily="2" charset="0"/>
              </a:rPr>
              <a:t>Zisling</a:t>
            </a:r>
            <a:r>
              <a:rPr lang="en-US" dirty="0" smtClean="0">
                <a:solidFill>
                  <a:schemeClr val="bg1"/>
                </a:solidFill>
                <a:effectLst>
                  <a:outerShdw blurRad="38100" dist="38100" dir="2700000" algn="tl">
                    <a:srgbClr val="000000">
                      <a:alpha val="43137"/>
                    </a:srgbClr>
                  </a:outerShdw>
                </a:effectLst>
                <a:latin typeface="Aller" panose="02000503030000020004" pitchFamily="2" charset="0"/>
              </a:rPr>
              <a:t>, Agriculture Minister </a:t>
            </a:r>
          </a:p>
          <a:p>
            <a:pPr marL="114300" marR="0" indent="0">
              <a:lnSpc>
                <a:spcPct val="115000"/>
              </a:lnSpc>
              <a:spcBef>
                <a:spcPts val="0"/>
              </a:spcBef>
              <a:spcAft>
                <a:spcPts val="1000"/>
              </a:spcAft>
              <a:buNone/>
            </a:pPr>
            <a:endParaRPr lang="en-US" sz="1200" dirty="0" smtClean="0">
              <a:solidFill>
                <a:schemeClr val="bg1"/>
              </a:solidFill>
              <a:latin typeface="+mn-lt"/>
              <a:ea typeface="Calibri"/>
              <a:cs typeface="Times New Roman"/>
            </a:endParaRPr>
          </a:p>
          <a:p>
            <a:pPr marL="114300" marR="0" indent="0">
              <a:lnSpc>
                <a:spcPct val="115000"/>
              </a:lnSpc>
              <a:spcBef>
                <a:spcPts val="0"/>
              </a:spcBef>
              <a:spcAft>
                <a:spcPts val="1000"/>
              </a:spcAft>
              <a:buNone/>
            </a:pPr>
            <a:r>
              <a:rPr lang="en-US" sz="1200" dirty="0" smtClean="0">
                <a:solidFill>
                  <a:schemeClr val="bg1"/>
                </a:solidFill>
                <a:latin typeface="+mn-lt"/>
                <a:ea typeface="Calibri"/>
                <a:cs typeface="Times New Roman"/>
              </a:rPr>
              <a:t>Being the wife of an officer, my mother was offered a house in </a:t>
            </a:r>
            <a:r>
              <a:rPr lang="en-US" sz="1200" dirty="0" err="1" smtClean="0">
                <a:solidFill>
                  <a:schemeClr val="bg1"/>
                </a:solidFill>
                <a:latin typeface="+mn-lt"/>
                <a:ea typeface="Calibri"/>
                <a:cs typeface="Times New Roman"/>
              </a:rPr>
              <a:t>Katamon</a:t>
            </a:r>
            <a:r>
              <a:rPr lang="en-US" sz="1200" dirty="0" smtClean="0">
                <a:solidFill>
                  <a:schemeClr val="bg1"/>
                </a:solidFill>
                <a:latin typeface="+mn-lt"/>
                <a:ea typeface="Calibri"/>
                <a:cs typeface="Times New Roman"/>
              </a:rPr>
              <a:t>, a Palestinian neighborhood whose inhabitants were forced to flee as a result of the war. The homes of the Palestinians, spacious and beautiful, were all seized by the Israeli army and given to Israeli families. …She refused to take another family’s home. “That I should take the home of a family that may be living in a refugee camp? The home of another mother? Can you imagine how much they must miss their home?” She told me this story many times as a child, insisting that I hear her message. “I refused, and we all stayed living with </a:t>
            </a:r>
            <a:r>
              <a:rPr lang="en-US" sz="1200" dirty="0" err="1" smtClean="0">
                <a:solidFill>
                  <a:schemeClr val="bg1"/>
                </a:solidFill>
                <a:latin typeface="+mn-lt"/>
                <a:ea typeface="Calibri"/>
                <a:cs typeface="Times New Roman"/>
              </a:rPr>
              <a:t>Savta</a:t>
            </a:r>
            <a:r>
              <a:rPr lang="en-US" sz="1200" dirty="0" smtClean="0">
                <a:solidFill>
                  <a:schemeClr val="bg1"/>
                </a:solidFill>
                <a:latin typeface="+mn-lt"/>
                <a:ea typeface="Calibri"/>
                <a:cs typeface="Times New Roman"/>
              </a:rPr>
              <a:t> </a:t>
            </a:r>
            <a:r>
              <a:rPr lang="en-US" sz="1200" dirty="0" err="1" smtClean="0">
                <a:solidFill>
                  <a:schemeClr val="bg1"/>
                </a:solidFill>
                <a:latin typeface="+mn-lt"/>
                <a:ea typeface="Calibri"/>
                <a:cs typeface="Times New Roman"/>
              </a:rPr>
              <a:t>Sima</a:t>
            </a:r>
            <a:r>
              <a:rPr lang="en-US" sz="1200" dirty="0" smtClean="0">
                <a:solidFill>
                  <a:schemeClr val="bg1"/>
                </a:solidFill>
                <a:latin typeface="+mn-lt"/>
                <a:ea typeface="Calibri"/>
                <a:cs typeface="Times New Roman"/>
              </a:rPr>
              <a:t>, which was not easy for any of us. And to see the Israelis driving away with loot, beautiful rugs and furniture. I was ashamed for them; I don’t know how they could do it.”  </a:t>
            </a:r>
          </a:p>
          <a:p>
            <a:pPr marL="114300" marR="0" indent="0">
              <a:lnSpc>
                <a:spcPct val="115000"/>
              </a:lnSpc>
              <a:spcBef>
                <a:spcPts val="0"/>
              </a:spcBef>
              <a:spcAft>
                <a:spcPts val="1000"/>
              </a:spcAft>
              <a:buNone/>
            </a:pPr>
            <a:r>
              <a:rPr lang="en-US" sz="1200" dirty="0" err="1" smtClean="0">
                <a:solidFill>
                  <a:schemeClr val="bg1"/>
                </a:solidFill>
                <a:latin typeface="+mn-lt"/>
                <a:ea typeface="Calibri"/>
                <a:cs typeface="Times New Roman"/>
              </a:rPr>
              <a:t>Peled</a:t>
            </a:r>
            <a:r>
              <a:rPr lang="en-US" sz="1200" dirty="0" smtClean="0">
                <a:solidFill>
                  <a:schemeClr val="bg1"/>
                </a:solidFill>
                <a:latin typeface="+mn-lt"/>
                <a:ea typeface="Calibri"/>
                <a:cs typeface="Times New Roman"/>
              </a:rPr>
              <a:t>, </a:t>
            </a:r>
            <a:r>
              <a:rPr lang="en-US" sz="1200" dirty="0" err="1" smtClean="0">
                <a:solidFill>
                  <a:schemeClr val="bg1"/>
                </a:solidFill>
                <a:latin typeface="+mn-lt"/>
                <a:ea typeface="Calibri"/>
                <a:cs typeface="Times New Roman"/>
              </a:rPr>
              <a:t>Miko</a:t>
            </a:r>
            <a:r>
              <a:rPr lang="en-US" sz="1200" dirty="0" smtClean="0">
                <a:solidFill>
                  <a:schemeClr val="bg1"/>
                </a:solidFill>
                <a:latin typeface="+mn-lt"/>
                <a:ea typeface="Calibri"/>
                <a:cs typeface="Times New Roman"/>
              </a:rPr>
              <a:t> The General's Son: Journey of an Israeli in Palestine (Kindle Locations 580-585). Just World Books. Kindle Edition.</a:t>
            </a:r>
          </a:p>
          <a:p>
            <a:endParaRPr lang="en-US" dirty="0" smtClean="0"/>
          </a:p>
          <a:p>
            <a:pPr marL="0" indent="0">
              <a:buNone/>
            </a:pPr>
            <a:endParaRPr lang="en-US" sz="1200" dirty="0" smtClean="0"/>
          </a:p>
        </p:txBody>
      </p:sp>
      <p:sp>
        <p:nvSpPr>
          <p:cNvPr id="4" name="Slide Number Placeholder 3"/>
          <p:cNvSpPr>
            <a:spLocks noGrp="1"/>
          </p:cNvSpPr>
          <p:nvPr>
            <p:ph type="sldNum" sz="quarter" idx="10"/>
          </p:nvPr>
        </p:nvSpPr>
        <p:spPr/>
        <p:txBody>
          <a:bodyPr/>
          <a:lstStyle/>
          <a:p>
            <a:fld id="{5B52A341-B6BA-4366-9DED-B6F47C32B071}" type="slidenum">
              <a:rPr lang="en-US" smtClean="0"/>
              <a:t>71</a:t>
            </a:fld>
            <a:endParaRPr lang="en-US"/>
          </a:p>
        </p:txBody>
      </p:sp>
    </p:spTree>
    <p:extLst>
      <p:ext uri="{BB962C8B-B14F-4D97-AF65-F5344CB8AC3E}">
        <p14:creationId xmlns:p14="http://schemas.microsoft.com/office/powerpoint/2010/main" val="662369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72</a:t>
            </a:fld>
            <a:endParaRPr lang="en-US"/>
          </a:p>
        </p:txBody>
      </p:sp>
    </p:spTree>
    <p:extLst>
      <p:ext uri="{BB962C8B-B14F-4D97-AF65-F5344CB8AC3E}">
        <p14:creationId xmlns:p14="http://schemas.microsoft.com/office/powerpoint/2010/main" val="33287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B52A341-B6BA-4366-9DED-B6F47C32B071}" type="slidenum">
              <a:rPr lang="en-US" smtClean="0"/>
              <a:t>73</a:t>
            </a:fld>
            <a:endParaRPr lang="en-US"/>
          </a:p>
        </p:txBody>
      </p:sp>
    </p:spTree>
    <p:extLst>
      <p:ext uri="{BB962C8B-B14F-4D97-AF65-F5344CB8AC3E}">
        <p14:creationId xmlns:p14="http://schemas.microsoft.com/office/powerpoint/2010/main" val="2145367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4</a:t>
            </a:r>
            <a:r>
              <a:rPr lang="en-US" sz="1200" b="0" i="0" kern="1200" baseline="30000" dirty="0" smtClean="0">
                <a:solidFill>
                  <a:schemeClr val="tx1"/>
                </a:solidFill>
                <a:effectLst/>
                <a:latin typeface="+mn-lt"/>
                <a:ea typeface="+mn-ea"/>
                <a:cs typeface="+mn-cs"/>
              </a:rPr>
              <a:t>th</a:t>
            </a:r>
            <a:r>
              <a:rPr lang="en-US" sz="1200" b="0" i="0" kern="1200" baseline="0" dirty="0" smtClean="0">
                <a:solidFill>
                  <a:schemeClr val="tx1"/>
                </a:solidFill>
                <a:effectLst/>
                <a:latin typeface="+mn-lt"/>
                <a:ea typeface="+mn-ea"/>
                <a:cs typeface="+mn-cs"/>
              </a:rPr>
              <a:t> Geneva Convention: </a:t>
            </a:r>
            <a:r>
              <a:rPr lang="en-US" sz="1200" b="0" i="0" kern="1200" dirty="0" smtClean="0">
                <a:solidFill>
                  <a:schemeClr val="tx1"/>
                </a:solidFill>
                <a:effectLst/>
                <a:latin typeface="+mn-lt"/>
                <a:ea typeface="+mn-ea"/>
                <a:cs typeface="+mn-cs"/>
              </a:rPr>
              <a:t>Article 49.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Individual or mass forcible transfers, as well as deportations of protected persons from occupied territory to the territory of the Occupying Power or to that of any other country, occupied or not, are prohibited, regardless of their motive.</a:t>
            </a:r>
          </a:p>
          <a:p>
            <a:r>
              <a:rPr lang="en-US" sz="1200" b="0" i="0" kern="1200" dirty="0" smtClean="0">
                <a:solidFill>
                  <a:schemeClr val="tx1"/>
                </a:solidFill>
                <a:effectLst/>
                <a:latin typeface="+mn-lt"/>
                <a:ea typeface="+mn-ea"/>
                <a:cs typeface="+mn-cs"/>
              </a:rPr>
              <a:t>Nevertheless, the Occupying Power may undertake total or partial evacuation of a given area if the security of the population or imperative military reasons so demand. Such evacuations may not involve the displacement of protected persons outside the bounds of the occupied territory except when for material reasons it is impossible to avoid such displacement. Persons thus evacuated shall be transferred back to their homes as soon as hostilities in the area in question have ceased.</a:t>
            </a:r>
          </a:p>
          <a:p>
            <a:r>
              <a:rPr lang="en-US" sz="1200" b="0" i="0" kern="1200" dirty="0" smtClean="0">
                <a:solidFill>
                  <a:schemeClr val="tx1"/>
                </a:solidFill>
                <a:effectLst/>
                <a:latin typeface="+mn-lt"/>
                <a:ea typeface="+mn-ea"/>
                <a:cs typeface="+mn-cs"/>
              </a:rPr>
              <a:t>The Occupying Power undertaking such transfers or evacuations shall ensure, to the greatest practicable extent, that proper accommodation is provided to receive the protected persons, that the removals are effected in satisfactory conditions of hygiene, health, safety and nutrition, and that members of the same family are not separated.</a:t>
            </a:r>
          </a:p>
          <a:p>
            <a:r>
              <a:rPr lang="en-US" sz="1200" b="0" i="0" kern="1200" dirty="0" smtClean="0">
                <a:solidFill>
                  <a:schemeClr val="tx1"/>
                </a:solidFill>
                <a:effectLst/>
                <a:latin typeface="+mn-lt"/>
                <a:ea typeface="+mn-ea"/>
                <a:cs typeface="+mn-cs"/>
              </a:rPr>
              <a:t>The Protecting Power shall be informed of any transfers and evacuations as soon as they have taken place.</a:t>
            </a:r>
          </a:p>
          <a:p>
            <a:r>
              <a:rPr lang="en-US" sz="1200" b="0" i="0" kern="1200" dirty="0" smtClean="0">
                <a:solidFill>
                  <a:schemeClr val="tx1"/>
                </a:solidFill>
                <a:effectLst/>
                <a:latin typeface="+mn-lt"/>
                <a:ea typeface="+mn-ea"/>
                <a:cs typeface="+mn-cs"/>
              </a:rPr>
              <a:t>The Occupying Power shall not detain protected persons in an area particularly exposed to the dangers of war unless the security of the population or imperative military reasons so demand.</a:t>
            </a:r>
          </a:p>
          <a:p>
            <a:r>
              <a:rPr lang="en-US" sz="1200" b="1" i="0" kern="1200" dirty="0" smtClean="0">
                <a:solidFill>
                  <a:schemeClr val="tx1"/>
                </a:solidFill>
                <a:effectLst/>
                <a:latin typeface="+mn-lt"/>
                <a:ea typeface="+mn-ea"/>
                <a:cs typeface="+mn-cs"/>
              </a:rPr>
              <a:t>The Occupying Power shall not deport or transfer parts of its own civilian population into the territory it occupies.</a:t>
            </a:r>
          </a:p>
          <a:p>
            <a:endParaRPr lang="en-US" dirty="0" smtClean="0"/>
          </a:p>
        </p:txBody>
      </p:sp>
      <p:sp>
        <p:nvSpPr>
          <p:cNvPr id="4" name="Slide Number Placeholder 3"/>
          <p:cNvSpPr>
            <a:spLocks noGrp="1"/>
          </p:cNvSpPr>
          <p:nvPr>
            <p:ph type="sldNum" sz="quarter" idx="10"/>
          </p:nvPr>
        </p:nvSpPr>
        <p:spPr/>
        <p:txBody>
          <a:bodyPr/>
          <a:lstStyle/>
          <a:p>
            <a:fld id="{5B52A341-B6BA-4366-9DED-B6F47C32B071}" type="slidenum">
              <a:rPr lang="en-US" smtClean="0"/>
              <a:t>75</a:t>
            </a:fld>
            <a:endParaRPr lang="en-US"/>
          </a:p>
        </p:txBody>
      </p:sp>
    </p:spTree>
    <p:extLst>
      <p:ext uri="{BB962C8B-B14F-4D97-AF65-F5344CB8AC3E}">
        <p14:creationId xmlns:p14="http://schemas.microsoft.com/office/powerpoint/2010/main" val="2424339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June 2002, the Israeli cabinet decided to erect a physical barrier separating Israel and the West Bank with the declared objective of regulating the entry of Palestinians from the West Bank into Israel. (http://www.btselem.org/separation_barrier)</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Upon completion, the barrier's total length will be approximately 700 </a:t>
            </a:r>
            <a:r>
              <a:rPr lang="en-US" sz="1200" b="0" i="0" kern="1200" dirty="0" err="1" smtClean="0">
                <a:solidFill>
                  <a:schemeClr val="tx1"/>
                </a:solidFill>
                <a:effectLst/>
                <a:latin typeface="+mn-lt"/>
                <a:ea typeface="+mn-ea"/>
                <a:cs typeface="+mn-cs"/>
              </a:rPr>
              <a:t>kilometres</a:t>
            </a:r>
            <a:r>
              <a:rPr lang="en-US" sz="1200" b="0" i="0" kern="1200" dirty="0" smtClean="0">
                <a:solidFill>
                  <a:schemeClr val="tx1"/>
                </a:solidFill>
                <a:effectLst/>
                <a:latin typeface="+mn-lt"/>
                <a:ea typeface="+mn-ea"/>
                <a:cs typeface="+mn-cs"/>
              </a:rPr>
              <a:t> (430 mi). 90% of the length of this barrier is a fence with vehicle-barrier trenches surrounded by an on-average 60 </a:t>
            </a:r>
            <a:r>
              <a:rPr lang="en-US" sz="1200" b="0" i="0" kern="1200" dirty="0" err="1" smtClean="0">
                <a:solidFill>
                  <a:schemeClr val="tx1"/>
                </a:solidFill>
                <a:effectLst/>
                <a:latin typeface="+mn-lt"/>
                <a:ea typeface="+mn-ea"/>
                <a:cs typeface="+mn-cs"/>
              </a:rPr>
              <a:t>metres</a:t>
            </a:r>
            <a:r>
              <a:rPr lang="en-US" sz="1200" b="0" i="0" kern="1200" dirty="0" smtClean="0">
                <a:solidFill>
                  <a:schemeClr val="tx1"/>
                </a:solidFill>
                <a:effectLst/>
                <a:latin typeface="+mn-lt"/>
                <a:ea typeface="+mn-ea"/>
                <a:cs typeface="+mn-cs"/>
              </a:rPr>
              <a:t> (200 </a:t>
            </a:r>
            <a:r>
              <a:rPr lang="en-US" sz="1200" b="0" i="0" kern="1200" dirty="0" err="1" smtClean="0">
                <a:solidFill>
                  <a:schemeClr val="tx1"/>
                </a:solidFill>
                <a:effectLst/>
                <a:latin typeface="+mn-lt"/>
                <a:ea typeface="+mn-ea"/>
                <a:cs typeface="+mn-cs"/>
              </a:rPr>
              <a:t>ft</a:t>
            </a:r>
            <a:r>
              <a:rPr lang="en-US" sz="1200" b="0" i="0" kern="1200" dirty="0" smtClean="0">
                <a:solidFill>
                  <a:schemeClr val="tx1"/>
                </a:solidFill>
                <a:effectLst/>
                <a:latin typeface="+mn-lt"/>
                <a:ea typeface="+mn-ea"/>
                <a:cs typeface="+mn-cs"/>
              </a:rPr>
              <a:t>) wide exclusion area, and 10% of the barrier is an 8 </a:t>
            </a:r>
            <a:r>
              <a:rPr lang="en-US" sz="1200" b="0" i="0" kern="1200" dirty="0" err="1" smtClean="0">
                <a:solidFill>
                  <a:schemeClr val="tx1"/>
                </a:solidFill>
                <a:effectLst/>
                <a:latin typeface="+mn-lt"/>
                <a:ea typeface="+mn-ea"/>
                <a:cs typeface="+mn-cs"/>
              </a:rPr>
              <a:t>metres</a:t>
            </a:r>
            <a:r>
              <a:rPr lang="en-US" sz="1200" b="0" i="0" kern="1200" dirty="0" smtClean="0">
                <a:solidFill>
                  <a:schemeClr val="tx1"/>
                </a:solidFill>
                <a:effectLst/>
                <a:latin typeface="+mn-lt"/>
                <a:ea typeface="+mn-ea"/>
                <a:cs typeface="+mn-cs"/>
              </a:rPr>
              <a:t> (26 </a:t>
            </a:r>
            <a:r>
              <a:rPr lang="en-US" sz="1200" b="0" i="0" kern="1200" dirty="0" err="1" smtClean="0">
                <a:solidFill>
                  <a:schemeClr val="tx1"/>
                </a:solidFill>
                <a:effectLst/>
                <a:latin typeface="+mn-lt"/>
                <a:ea typeface="+mn-ea"/>
                <a:cs typeface="+mn-cs"/>
              </a:rPr>
              <a:t>ft</a:t>
            </a:r>
            <a:r>
              <a:rPr lang="en-US" sz="1200" b="0" i="0" kern="1200" dirty="0" smtClean="0">
                <a:solidFill>
                  <a:schemeClr val="tx1"/>
                </a:solidFill>
                <a:effectLst/>
                <a:latin typeface="+mn-lt"/>
                <a:ea typeface="+mn-ea"/>
                <a:cs typeface="+mn-cs"/>
              </a:rPr>
              <a:t>)-tall concrete wall.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According to the Israeli </a:t>
            </a:r>
            <a:r>
              <a:rPr lang="en-US" sz="1200" b="0" i="0" u="none" strike="noStrike" kern="1200" dirty="0" smtClean="0">
                <a:solidFill>
                  <a:schemeClr val="tx1"/>
                </a:solidFill>
                <a:effectLst/>
                <a:latin typeface="+mn-lt"/>
                <a:ea typeface="+mn-ea"/>
                <a:cs typeface="+mn-cs"/>
                <a:hlinkClick r:id="rId3" tooltip="Human rights organization"/>
              </a:rPr>
              <a:t>human rights organization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 tooltip="B'Tselem"/>
              </a:rPr>
              <a:t>B'Tselem</a:t>
            </a:r>
            <a:r>
              <a:rPr lang="en-US" sz="1200" b="0" i="0" kern="1200" dirty="0" smtClean="0">
                <a:solidFill>
                  <a:schemeClr val="tx1"/>
                </a:solidFill>
                <a:effectLst/>
                <a:latin typeface="+mn-lt"/>
                <a:ea typeface="+mn-ea"/>
                <a:cs typeface="+mn-cs"/>
              </a:rPr>
              <a:t>, 8.5% of the West Bank area will after completion be on the Israeli side of the barrier, and 3.4% partly or completely surrounded on the eastern side.</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76</a:t>
            </a:fld>
            <a:endParaRPr lang="en-US"/>
          </a:p>
        </p:txBody>
      </p:sp>
    </p:spTree>
    <p:extLst>
      <p:ext uri="{BB962C8B-B14F-4D97-AF65-F5344CB8AC3E}">
        <p14:creationId xmlns:p14="http://schemas.microsoft.com/office/powerpoint/2010/main" val="129436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According to figures released by Israel’s interior ministry, </a:t>
            </a:r>
            <a:r>
              <a:rPr lang="en-US" sz="1200" b="1" i="0" kern="1200" dirty="0" smtClean="0">
                <a:solidFill>
                  <a:schemeClr val="tx1"/>
                </a:solidFill>
                <a:effectLst/>
                <a:latin typeface="+mn-lt"/>
                <a:ea typeface="+mn-ea"/>
                <a:cs typeface="+mn-cs"/>
              </a:rPr>
              <a:t>the number of settlers living in the Israeli-occupied West Bank rose to 375,000 in January 2014</a:t>
            </a:r>
            <a:r>
              <a:rPr lang="en-US" sz="1200" b="0" i="0" kern="1200" dirty="0" smtClean="0">
                <a:solidFill>
                  <a:schemeClr val="tx1"/>
                </a:solidFill>
                <a:effectLst/>
                <a:latin typeface="+mn-lt"/>
                <a:ea typeface="+mn-ea"/>
                <a:cs typeface="+mn-cs"/>
              </a:rPr>
              <a:t>, up from 360,000 at the same time the year before, AFP reported on Thursday.</a:t>
            </a:r>
          </a:p>
          <a:p>
            <a:r>
              <a:rPr lang="en-US" sz="1200" b="0" i="0" kern="1200" dirty="0" smtClean="0">
                <a:solidFill>
                  <a:schemeClr val="tx1"/>
                </a:solidFill>
                <a:effectLst/>
                <a:latin typeface="+mn-lt"/>
                <a:ea typeface="+mn-ea"/>
                <a:cs typeface="+mn-cs"/>
              </a:rPr>
              <a:t>On March 3, data released by Israel’s Central Bureau of Statistics showed that </a:t>
            </a:r>
            <a:r>
              <a:rPr lang="en-US" sz="1200" b="1" i="0" kern="1200" dirty="0" smtClean="0">
                <a:solidFill>
                  <a:schemeClr val="tx1"/>
                </a:solidFill>
                <a:effectLst/>
                <a:latin typeface="+mn-lt"/>
                <a:ea typeface="+mn-ea"/>
                <a:cs typeface="+mn-cs"/>
              </a:rPr>
              <a:t>the Tel Aviv regime began work on 2,534 settlement units in the year 2013</a:t>
            </a:r>
            <a:r>
              <a:rPr lang="en-US" sz="1200" b="0" i="0" kern="1200" dirty="0" smtClean="0">
                <a:solidFill>
                  <a:schemeClr val="tx1"/>
                </a:solidFill>
                <a:effectLst/>
                <a:latin typeface="+mn-lt"/>
                <a:ea typeface="+mn-ea"/>
                <a:cs typeface="+mn-cs"/>
              </a:rPr>
              <a:t>, compared to 1,133 in 2012.</a:t>
            </a:r>
            <a:r>
              <a:rPr lang="en-US" sz="1200" b="0" i="0" kern="1200" baseline="0" dirty="0" smtClean="0">
                <a:solidFill>
                  <a:schemeClr val="tx1"/>
                </a:solidFill>
                <a:effectLst/>
                <a:latin typeface="+mn-lt"/>
                <a:ea typeface="+mn-ea"/>
                <a:cs typeface="+mn-cs"/>
              </a:rPr>
              <a:t>  (http://www.presstv.ir/detail/2014/03/07/353627/israel-settler-population-grows-over-4/) </a:t>
            </a:r>
          </a:p>
          <a:p>
            <a:endParaRPr lang="en-US" sz="1200" b="0" i="0" kern="1200" baseline="0" dirty="0" smtClean="0">
              <a:solidFill>
                <a:schemeClr val="tx1"/>
              </a:solidFill>
              <a:effectLst/>
              <a:latin typeface="+mn-lt"/>
              <a:ea typeface="+mn-ea"/>
              <a:cs typeface="+mn-cs"/>
            </a:endParaRPr>
          </a:p>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“…a key goal of the settlement enterprise has been to foreclose the establishment of a viable Palestinian state…by carving the occupied territories into dozens of enclaves surrounded, isolated and controlled by Israeli settlements, infrastructure and military.”</a:t>
            </a:r>
          </a:p>
          <a:p>
            <a:pPr marL="0" indent="0">
              <a:buNone/>
            </a:pPr>
            <a:endParaRPr lang="en-US" sz="11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1100" dirty="0" smtClean="0">
                <a:solidFill>
                  <a:schemeClr val="bg1"/>
                </a:solidFill>
                <a:effectLst>
                  <a:outerShdw blurRad="38100" dist="38100" dir="2700000" algn="tl">
                    <a:srgbClr val="000000">
                      <a:alpha val="43137"/>
                    </a:srgbClr>
                  </a:outerShdw>
                </a:effectLst>
                <a:latin typeface="Aller" panose="02000503030000020004" pitchFamily="2" charset="0"/>
              </a:rPr>
              <a:t>-Jeff </a:t>
            </a:r>
            <a:r>
              <a:rPr lang="en-US" sz="1100" dirty="0" err="1" smtClean="0">
                <a:solidFill>
                  <a:schemeClr val="bg1"/>
                </a:solidFill>
                <a:effectLst>
                  <a:outerShdw blurRad="38100" dist="38100" dir="2700000" algn="tl">
                    <a:srgbClr val="000000">
                      <a:alpha val="43137"/>
                    </a:srgbClr>
                  </a:outerShdw>
                </a:effectLst>
                <a:latin typeface="Aller" panose="02000503030000020004" pitchFamily="2" charset="0"/>
              </a:rPr>
              <a:t>Halper</a:t>
            </a:r>
            <a:r>
              <a:rPr lang="en-US" sz="1100"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11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100" dirty="0" smtClean="0">
                <a:solidFill>
                  <a:schemeClr val="bg1"/>
                </a:solidFill>
                <a:effectLst>
                  <a:outerShdw blurRad="38100" dist="38100" dir="2700000" algn="tl">
                    <a:srgbClr val="000000">
                      <a:alpha val="43137"/>
                    </a:srgbClr>
                  </a:outerShdw>
                </a:effectLst>
                <a:latin typeface="Aller" panose="02000503030000020004" pitchFamily="2" charset="0"/>
              </a:rPr>
              <a:t>Israeli Committee Against House Demolitions</a:t>
            </a:r>
          </a:p>
          <a:p>
            <a:endParaRPr lang="en-US" sz="1200" b="0" i="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82</a:t>
            </a:fld>
            <a:endParaRPr lang="en-US"/>
          </a:p>
        </p:txBody>
      </p:sp>
    </p:spTree>
    <p:extLst>
      <p:ext uri="{BB962C8B-B14F-4D97-AF65-F5344CB8AC3E}">
        <p14:creationId xmlns:p14="http://schemas.microsoft.com/office/powerpoint/2010/main" val="4119766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Bank Palestinians - 70 Liters per day</a:t>
            </a:r>
          </a:p>
          <a:p>
            <a:r>
              <a:rPr lang="en-US" dirty="0" smtClean="0"/>
              <a:t>Israelis</a:t>
            </a:r>
            <a:r>
              <a:rPr lang="en-US" baseline="0" dirty="0" smtClean="0"/>
              <a:t> &amp; Settlers – 300 Liters per day</a:t>
            </a:r>
          </a:p>
          <a:p>
            <a:r>
              <a:rPr lang="en-US" baseline="0" dirty="0" smtClean="0"/>
              <a:t>World Health Organization recommendation – 100 liters per day</a:t>
            </a:r>
          </a:p>
          <a:p>
            <a:endParaRPr lang="en-US" baseline="0" dirty="0" smtClean="0"/>
          </a:p>
          <a:p>
            <a:r>
              <a:rPr lang="en-US" baseline="0" dirty="0" smtClean="0"/>
              <a:t>Palestinians have water rations…settlements have swimming pools! </a:t>
            </a:r>
            <a:endParaRPr lang="en-US" dirty="0" smtClean="0"/>
          </a:p>
        </p:txBody>
      </p:sp>
      <p:sp>
        <p:nvSpPr>
          <p:cNvPr id="4" name="Slide Number Placeholder 3"/>
          <p:cNvSpPr>
            <a:spLocks noGrp="1"/>
          </p:cNvSpPr>
          <p:nvPr>
            <p:ph type="sldNum" sz="quarter" idx="10"/>
          </p:nvPr>
        </p:nvSpPr>
        <p:spPr/>
        <p:txBody>
          <a:bodyPr/>
          <a:lstStyle/>
          <a:p>
            <a:fld id="{5B52A341-B6BA-4366-9DED-B6F47C32B071}" type="slidenum">
              <a:rPr lang="en-US" smtClean="0"/>
              <a:t>84</a:t>
            </a:fld>
            <a:endParaRPr lang="en-US"/>
          </a:p>
        </p:txBody>
      </p:sp>
    </p:spTree>
    <p:extLst>
      <p:ext uri="{BB962C8B-B14F-4D97-AF65-F5344CB8AC3E}">
        <p14:creationId xmlns:p14="http://schemas.microsoft.com/office/powerpoint/2010/main" val="3020520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Between 2000-2005 </a:t>
            </a:r>
            <a:r>
              <a:rPr lang="en-US" baseline="0" dirty="0" smtClean="0"/>
              <a:t> sixty-seven Palestinian mothers forced to give birth at checkpoints—thirty-six babies died! Ambulances aren’t allowed through. Many women choose to give birth at home. </a:t>
            </a:r>
            <a:r>
              <a:rPr lang="en-US" dirty="0" smtClean="0"/>
              <a:t>  </a:t>
            </a:r>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86</a:t>
            </a:fld>
            <a:endParaRPr lang="en-US"/>
          </a:p>
        </p:txBody>
      </p:sp>
    </p:spTree>
    <p:extLst>
      <p:ext uri="{BB962C8B-B14F-4D97-AF65-F5344CB8AC3E}">
        <p14:creationId xmlns:p14="http://schemas.microsoft.com/office/powerpoint/2010/main" val="75214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your own fault you will lose the inheritance I gave you. I will enslave you to your enemies in a land you do not know, for you have kindled my anger, and it will burn forever." </a:t>
            </a:r>
          </a:p>
          <a:p>
            <a:endParaRPr lang="en-US" dirty="0" smtClean="0"/>
          </a:p>
          <a:p>
            <a:r>
              <a:rPr lang="en-US" dirty="0" smtClean="0"/>
              <a:t>-Jeremiah 17:4</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23</a:t>
            </a:fld>
            <a:endParaRPr lang="en-US"/>
          </a:p>
        </p:txBody>
      </p:sp>
    </p:spTree>
    <p:extLst>
      <p:ext uri="{BB962C8B-B14F-4D97-AF65-F5344CB8AC3E}">
        <p14:creationId xmlns:p14="http://schemas.microsoft.com/office/powerpoint/2010/main" val="924815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87</a:t>
            </a:fld>
            <a:endParaRPr lang="en-US"/>
          </a:p>
        </p:txBody>
      </p:sp>
    </p:spTree>
    <p:extLst>
      <p:ext uri="{BB962C8B-B14F-4D97-AF65-F5344CB8AC3E}">
        <p14:creationId xmlns:p14="http://schemas.microsoft.com/office/powerpoint/2010/main" val="4201701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shooting attack carried out by American-born Israeli </a:t>
            </a:r>
            <a:r>
              <a:rPr lang="en-US" sz="1200" b="0" i="0" u="none" strike="noStrike" kern="1200" dirty="0" smtClean="0">
                <a:solidFill>
                  <a:schemeClr val="tx1"/>
                </a:solidFill>
                <a:effectLst/>
                <a:latin typeface="+mn-lt"/>
                <a:ea typeface="+mn-ea"/>
                <a:cs typeface="+mn-cs"/>
                <a:hlinkClick r:id="rId3" tooltip="Baruch Goldstein"/>
              </a:rPr>
              <a:t>Baruch Goldstein</a:t>
            </a:r>
            <a:r>
              <a:rPr lang="en-US" sz="1200" b="0" i="0" kern="1200" dirty="0" smtClean="0">
                <a:solidFill>
                  <a:schemeClr val="tx1"/>
                </a:solidFill>
                <a:effectLst/>
                <a:latin typeface="+mn-lt"/>
                <a:ea typeface="+mn-ea"/>
                <a:cs typeface="+mn-cs"/>
              </a:rPr>
              <a:t>, a member of the far-right Israeli </a:t>
            </a:r>
            <a:r>
              <a:rPr lang="en-US" sz="1200" b="0" i="0" u="none" strike="noStrike" kern="1200" dirty="0" err="1" smtClean="0">
                <a:solidFill>
                  <a:schemeClr val="tx1"/>
                </a:solidFill>
                <a:effectLst/>
                <a:latin typeface="+mn-lt"/>
                <a:ea typeface="+mn-ea"/>
                <a:cs typeface="+mn-cs"/>
                <a:hlinkClick r:id="rId4" tooltip="Kach and Kahane Chai"/>
              </a:rPr>
              <a:t>Kach</a:t>
            </a:r>
            <a:r>
              <a:rPr lang="en-US" sz="1200" b="0" i="0" kern="1200" dirty="0" smtClean="0">
                <a:solidFill>
                  <a:schemeClr val="tx1"/>
                </a:solidFill>
                <a:effectLst/>
                <a:latin typeface="+mn-lt"/>
                <a:ea typeface="+mn-ea"/>
                <a:cs typeface="+mn-cs"/>
              </a:rPr>
              <a:t> movement, who opened fire on unarmed </a:t>
            </a:r>
            <a:r>
              <a:rPr lang="en-US" sz="1200" b="0" i="0" u="none" strike="noStrike" kern="1200" dirty="0" smtClean="0">
                <a:solidFill>
                  <a:schemeClr val="tx1"/>
                </a:solidFill>
                <a:effectLst/>
                <a:latin typeface="+mn-lt"/>
                <a:ea typeface="+mn-ea"/>
                <a:cs typeface="+mn-cs"/>
                <a:hlinkClick r:id="rId5" tooltip="Palestinian people"/>
              </a:rPr>
              <a:t>Palestinian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6" tooltip="Muslims"/>
              </a:rPr>
              <a:t>Muslims</a:t>
            </a:r>
            <a:r>
              <a:rPr lang="en-US" sz="1200" b="0" i="0" kern="1200" dirty="0" err="1" smtClean="0">
                <a:solidFill>
                  <a:schemeClr val="tx1"/>
                </a:solidFill>
                <a:effectLst/>
                <a:latin typeface="+mn-lt"/>
                <a:ea typeface="+mn-ea"/>
                <a:cs typeface="+mn-cs"/>
              </a:rPr>
              <a:t>praying</a:t>
            </a:r>
            <a:r>
              <a:rPr lang="en-US" sz="1200" b="0" i="0" kern="1200" dirty="0" smtClean="0">
                <a:solidFill>
                  <a:schemeClr val="tx1"/>
                </a:solidFill>
                <a:effectLst/>
                <a:latin typeface="+mn-lt"/>
                <a:ea typeface="+mn-ea"/>
                <a:cs typeface="+mn-cs"/>
              </a:rPr>
              <a:t> inside the Ibrahim Mosque (or Mosque of Abraham) at the </a:t>
            </a:r>
            <a:r>
              <a:rPr lang="en-US" sz="1200" b="0" i="0" u="none" strike="noStrike" kern="1200" dirty="0" smtClean="0">
                <a:solidFill>
                  <a:schemeClr val="tx1"/>
                </a:solidFill>
                <a:effectLst/>
                <a:latin typeface="+mn-lt"/>
                <a:ea typeface="+mn-ea"/>
                <a:cs typeface="+mn-cs"/>
                <a:hlinkClick r:id="rId7" tooltip="Cave of the Patriarchs"/>
              </a:rPr>
              <a:t>Cave of the Patriarchs</a:t>
            </a:r>
            <a:r>
              <a:rPr lang="en-US" sz="1200" b="0" i="0" kern="1200" dirty="0" smtClean="0">
                <a:solidFill>
                  <a:schemeClr val="tx1"/>
                </a:solidFill>
                <a:effectLst/>
                <a:latin typeface="+mn-lt"/>
                <a:ea typeface="+mn-ea"/>
                <a:cs typeface="+mn-cs"/>
              </a:rPr>
              <a:t> in </a:t>
            </a:r>
            <a:r>
              <a:rPr lang="en-US" sz="1200" b="0" i="0" u="none" strike="noStrike" kern="1200" dirty="0" smtClean="0">
                <a:solidFill>
                  <a:schemeClr val="tx1"/>
                </a:solidFill>
                <a:effectLst/>
                <a:latin typeface="+mn-lt"/>
                <a:ea typeface="+mn-ea"/>
                <a:cs typeface="+mn-cs"/>
                <a:hlinkClick r:id="rId8" tooltip="Hebron"/>
              </a:rPr>
              <a:t>Hebron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9" tooltip="West Bank"/>
              </a:rPr>
              <a:t>West Bank</a:t>
            </a:r>
            <a:r>
              <a:rPr lang="en-US" sz="1200" b="0" i="0" kern="1200" dirty="0" smtClean="0">
                <a:solidFill>
                  <a:schemeClr val="tx1"/>
                </a:solidFill>
                <a:effectLst/>
                <a:latin typeface="+mn-lt"/>
                <a:ea typeface="+mn-ea"/>
                <a:cs typeface="+mn-cs"/>
              </a:rPr>
              <a:t>. It took place on February 25, 1994, during the overlapping religious holidays of </a:t>
            </a:r>
            <a:r>
              <a:rPr lang="en-US" sz="1200" b="0" i="0" u="none" strike="noStrike" kern="1200" dirty="0" smtClean="0">
                <a:solidFill>
                  <a:schemeClr val="tx1"/>
                </a:solidFill>
                <a:effectLst/>
                <a:latin typeface="+mn-lt"/>
                <a:ea typeface="+mn-ea"/>
                <a:cs typeface="+mn-cs"/>
                <a:hlinkClick r:id="rId10" tooltip="Purim"/>
              </a:rPr>
              <a:t>Purim</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1" tooltip="Ramadan"/>
              </a:rPr>
              <a:t>Ramadan</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2"/>
              </a:rPr>
              <a:t>[2]</a:t>
            </a:r>
            <a:r>
              <a:rPr lang="en-US" sz="1200" b="0" i="0" u="none" strike="noStrike" kern="1200" baseline="30000" dirty="0" smtClean="0">
                <a:solidFill>
                  <a:schemeClr val="tx1"/>
                </a:solidFill>
                <a:effectLst/>
                <a:latin typeface="+mn-lt"/>
                <a:ea typeface="+mn-ea"/>
                <a:cs typeface="+mn-cs"/>
                <a:hlinkClick r:id="rId13"/>
              </a:rPr>
              <a:t>[3]</a:t>
            </a:r>
            <a:r>
              <a:rPr lang="en-US" sz="1200" b="0" i="0" kern="1200" dirty="0" smtClean="0">
                <a:solidFill>
                  <a:schemeClr val="tx1"/>
                </a:solidFill>
                <a:effectLst/>
                <a:latin typeface="+mn-lt"/>
                <a:ea typeface="+mn-ea"/>
                <a:cs typeface="+mn-cs"/>
              </a:rPr>
              <a:t> The attack left 29 male worshippers dead and 125 wounded.</a:t>
            </a:r>
            <a:r>
              <a:rPr lang="en-US" sz="1200" b="0" i="0" u="none" strike="noStrike" kern="1200" baseline="30000" dirty="0" smtClean="0">
                <a:solidFill>
                  <a:schemeClr val="tx1"/>
                </a:solidFill>
                <a:effectLst/>
                <a:latin typeface="+mn-lt"/>
                <a:ea typeface="+mn-ea"/>
                <a:cs typeface="+mn-cs"/>
                <a:hlinkClick r:id="rId14"/>
              </a:rPr>
              <a:t>[4]</a:t>
            </a:r>
            <a:r>
              <a:rPr lang="en-US" sz="1200" b="0" i="0" kern="1200" dirty="0" smtClean="0">
                <a:solidFill>
                  <a:schemeClr val="tx1"/>
                </a:solidFill>
                <a:effectLst/>
                <a:latin typeface="+mn-lt"/>
                <a:ea typeface="+mn-ea"/>
                <a:cs typeface="+mn-cs"/>
              </a:rPr>
              <a:t> The attack only ended after Goldstein had expended his ammunition, when he was overcome and beaten to death by survivors.</a:t>
            </a:r>
          </a:p>
          <a:p>
            <a:r>
              <a:rPr lang="en-US" sz="1200" b="0" i="0" kern="1200" dirty="0" smtClean="0">
                <a:solidFill>
                  <a:schemeClr val="tx1"/>
                </a:solidFill>
                <a:effectLst/>
                <a:latin typeface="+mn-lt"/>
                <a:ea typeface="+mn-ea"/>
                <a:cs typeface="+mn-cs"/>
              </a:rPr>
              <a:t>The attack set off riots and protests throughout the West Bank, and 19 Palestinians were killed by the </a:t>
            </a:r>
            <a:r>
              <a:rPr lang="en-US" sz="1200" b="0" i="0" u="none" strike="noStrike" kern="1200" dirty="0" smtClean="0">
                <a:solidFill>
                  <a:schemeClr val="tx1"/>
                </a:solidFill>
                <a:effectLst/>
                <a:latin typeface="+mn-lt"/>
                <a:ea typeface="+mn-ea"/>
                <a:cs typeface="+mn-cs"/>
                <a:hlinkClick r:id="rId15" tooltip="Israeli Defense Forces"/>
              </a:rPr>
              <a:t>Israeli Defense Forces</a:t>
            </a:r>
            <a:r>
              <a:rPr lang="en-US" sz="1200" b="0" i="0" kern="1200" dirty="0" smtClean="0">
                <a:solidFill>
                  <a:schemeClr val="tx1"/>
                </a:solidFill>
                <a:effectLst/>
                <a:latin typeface="+mn-lt"/>
                <a:ea typeface="+mn-ea"/>
                <a:cs typeface="+mn-cs"/>
              </a:rPr>
              <a:t> within 48 hours of the </a:t>
            </a:r>
            <a:r>
              <a:rPr lang="en-US" sz="1200" b="0" i="0" u="none" strike="noStrike" kern="1200" dirty="0" smtClean="0">
                <a:solidFill>
                  <a:schemeClr val="tx1"/>
                </a:solidFill>
                <a:effectLst/>
                <a:latin typeface="+mn-lt"/>
                <a:ea typeface="+mn-ea"/>
                <a:cs typeface="+mn-cs"/>
                <a:hlinkClick r:id="rId16" tooltip="Massacre"/>
              </a:rPr>
              <a:t>massacre</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3"/>
              </a:rPr>
              <a:t>[3]</a:t>
            </a:r>
            <a:r>
              <a:rPr lang="en-US" sz="1200" b="0" i="0" kern="1200" dirty="0" smtClean="0">
                <a:solidFill>
                  <a:schemeClr val="tx1"/>
                </a:solidFill>
                <a:effectLst/>
                <a:latin typeface="+mn-lt"/>
                <a:ea typeface="+mn-ea"/>
                <a:cs typeface="+mn-cs"/>
              </a:rPr>
              <a:t> Goldstein was widely denounced in Israel and by Jewish communities in the diaspora,</a:t>
            </a:r>
            <a:r>
              <a:rPr lang="en-US" sz="1200" b="0" i="0" u="none" strike="noStrike" kern="1200" baseline="30000" dirty="0" smtClean="0">
                <a:solidFill>
                  <a:schemeClr val="tx1"/>
                </a:solidFill>
                <a:effectLst/>
                <a:latin typeface="+mn-lt"/>
                <a:ea typeface="+mn-ea"/>
                <a:cs typeface="+mn-cs"/>
                <a:hlinkClick r:id="rId17"/>
              </a:rPr>
              <a:t>[5]</a:t>
            </a:r>
            <a:r>
              <a:rPr lang="en-US" sz="1200" b="0" i="0" kern="1200" dirty="0" smtClean="0">
                <a:solidFill>
                  <a:schemeClr val="tx1"/>
                </a:solidFill>
                <a:effectLst/>
                <a:latin typeface="+mn-lt"/>
                <a:ea typeface="+mn-ea"/>
                <a:cs typeface="+mn-cs"/>
              </a:rPr>
              <a:t> with many attributing his act to insanity.</a:t>
            </a:r>
            <a:r>
              <a:rPr lang="en-US" sz="1200" b="0" i="0" u="none" strike="noStrike" kern="1200" baseline="30000" dirty="0" smtClean="0">
                <a:solidFill>
                  <a:schemeClr val="tx1"/>
                </a:solidFill>
                <a:effectLst/>
                <a:latin typeface="+mn-lt"/>
                <a:ea typeface="+mn-ea"/>
                <a:cs typeface="+mn-cs"/>
                <a:hlinkClick r:id="rId18"/>
              </a:rPr>
              <a:t>[6]</a:t>
            </a:r>
            <a:r>
              <a:rPr lang="en-US" sz="1200" b="0" i="0" kern="1200" dirty="0" smtClean="0">
                <a:solidFill>
                  <a:schemeClr val="tx1"/>
                </a:solidFill>
                <a:effectLst/>
                <a:latin typeface="+mn-lt"/>
                <a:ea typeface="+mn-ea"/>
                <a:cs typeface="+mn-cs"/>
              </a:rPr>
              <a:t> Israeli Prime Minister </a:t>
            </a:r>
            <a:r>
              <a:rPr lang="en-US" sz="1200" b="0" i="0" u="none" strike="noStrike" kern="1200" dirty="0" smtClean="0">
                <a:solidFill>
                  <a:schemeClr val="tx1"/>
                </a:solidFill>
                <a:effectLst/>
                <a:latin typeface="+mn-lt"/>
                <a:ea typeface="+mn-ea"/>
                <a:cs typeface="+mn-cs"/>
                <a:hlinkClick r:id="rId19" tooltip="Yitzhak Rabin"/>
              </a:rPr>
              <a:t>Yitzhak Rabin</a:t>
            </a:r>
            <a:r>
              <a:rPr lang="en-US" sz="1200" b="0" i="0" kern="1200" dirty="0" smtClean="0">
                <a:solidFill>
                  <a:schemeClr val="tx1"/>
                </a:solidFill>
                <a:effectLst/>
                <a:latin typeface="+mn-lt"/>
                <a:ea typeface="+mn-ea"/>
                <a:cs typeface="+mn-cs"/>
              </a:rPr>
              <a:t> condemned the attack, describing Goldstein as a "degenerate murderer", "a shame on Zionism and an embarrassment to Judaism".</a:t>
            </a:r>
            <a:r>
              <a:rPr lang="en-US" sz="1200" b="0" i="0" u="none" strike="noStrike" kern="1200" baseline="30000" dirty="0" smtClean="0">
                <a:solidFill>
                  <a:schemeClr val="tx1"/>
                </a:solidFill>
                <a:effectLst/>
                <a:latin typeface="+mn-lt"/>
                <a:ea typeface="+mn-ea"/>
                <a:cs typeface="+mn-cs"/>
                <a:hlinkClick r:id="rId20"/>
              </a:rPr>
              <a:t>[7]</a:t>
            </a:r>
            <a:r>
              <a:rPr lang="en-US" sz="1200" b="0" i="0" u="none" strike="noStrike" kern="1200" baseline="30000" dirty="0" smtClean="0">
                <a:solidFill>
                  <a:schemeClr val="tx1"/>
                </a:solidFill>
                <a:effectLst/>
                <a:latin typeface="+mn-lt"/>
                <a:ea typeface="+mn-ea"/>
                <a:cs typeface="+mn-cs"/>
                <a:hlinkClick r:id="rId21"/>
              </a:rPr>
              <a:t>[8]</a:t>
            </a:r>
            <a:r>
              <a:rPr lang="en-US" sz="1200" b="0" i="0" u="none" strike="noStrike" kern="1200" baseline="30000" dirty="0" smtClean="0">
                <a:solidFill>
                  <a:schemeClr val="tx1"/>
                </a:solidFill>
                <a:effectLst/>
                <a:latin typeface="+mn-lt"/>
                <a:ea typeface="+mn-ea"/>
                <a:cs typeface="+mn-cs"/>
                <a:hlinkClick r:id="rId22"/>
              </a:rPr>
              <a:t>[9]</a:t>
            </a:r>
            <a:r>
              <a:rPr lang="en-US" sz="1200" b="0" i="0" kern="1200" dirty="0" smtClean="0">
                <a:solidFill>
                  <a:schemeClr val="tx1"/>
                </a:solidFill>
                <a:effectLst/>
                <a:latin typeface="+mn-lt"/>
                <a:ea typeface="+mn-ea"/>
                <a:cs typeface="+mn-cs"/>
              </a:rPr>
              <a:t> Some Jewish settlers in Hebron laud him as a hero and view his attack and subsequent death as an act of martyrdom.</a:t>
            </a:r>
            <a:r>
              <a:rPr lang="en-US" sz="1200" b="0" i="0" u="none" strike="noStrike" kern="1200" baseline="30000" dirty="0" smtClean="0">
                <a:solidFill>
                  <a:schemeClr val="tx1"/>
                </a:solidFill>
                <a:effectLst/>
                <a:latin typeface="+mn-lt"/>
                <a:ea typeface="+mn-ea"/>
                <a:cs typeface="+mn-cs"/>
                <a:hlinkClick r:id="rId23"/>
              </a:rPr>
              <a:t>[10]</a:t>
            </a:r>
            <a:endParaRPr lang="en-US" sz="1200" b="0" i="0" kern="1200" dirty="0" smtClean="0">
              <a:solidFill>
                <a:schemeClr val="tx1"/>
              </a:solidFill>
              <a:effectLst/>
              <a:latin typeface="+mn-lt"/>
              <a:ea typeface="+mn-ea"/>
              <a:cs typeface="+mn-cs"/>
            </a:endParaRPr>
          </a:p>
          <a:p>
            <a:endParaRPr lang="en-US" dirty="0" smtClean="0"/>
          </a:p>
          <a:p>
            <a:r>
              <a:rPr lang="en-US" sz="1200" b="0" i="0" kern="1200" dirty="0" smtClean="0">
                <a:solidFill>
                  <a:schemeClr val="tx1"/>
                </a:solidFill>
                <a:effectLst/>
                <a:latin typeface="+mn-lt"/>
                <a:ea typeface="+mn-ea"/>
                <a:cs typeface="+mn-cs"/>
              </a:rPr>
              <a:t>In the weeks following the massacre, thousands of Israelis traveled to Goldstein's grave to celebrate Goldstein's actions. Some Hasidim danced and sang around his grave.</a:t>
            </a:r>
            <a:r>
              <a:rPr lang="en-US" sz="1200" b="0" i="0" u="none" strike="noStrike" kern="1200" baseline="30000" dirty="0" smtClean="0">
                <a:solidFill>
                  <a:schemeClr val="tx1"/>
                </a:solidFill>
                <a:effectLst/>
                <a:latin typeface="+mn-lt"/>
                <a:ea typeface="+mn-ea"/>
                <a:cs typeface="+mn-cs"/>
                <a:hlinkClick r:id="rId24"/>
              </a:rPr>
              <a:t>[45]</a:t>
            </a:r>
            <a:r>
              <a:rPr lang="en-US" sz="1200" b="0" i="0" kern="1200" dirty="0" smtClean="0">
                <a:solidFill>
                  <a:schemeClr val="tx1"/>
                </a:solidFill>
                <a:effectLst/>
                <a:latin typeface="+mn-lt"/>
                <a:ea typeface="+mn-ea"/>
                <a:cs typeface="+mn-cs"/>
              </a:rPr>
              <a:t>Although the government has said that those who celebrated the massacre represented only a tiny minority of Israelis, a </a:t>
            </a:r>
            <a:r>
              <a:rPr lang="en-US" sz="1200" b="0" i="1" kern="1200" dirty="0" smtClean="0">
                <a:solidFill>
                  <a:schemeClr val="tx1"/>
                </a:solidFill>
                <a:effectLst/>
                <a:latin typeface="+mn-lt"/>
                <a:ea typeface="+mn-ea"/>
                <a:cs typeface="+mn-cs"/>
              </a:rPr>
              <a:t>New York Times</a:t>
            </a:r>
            <a:r>
              <a:rPr lang="en-US" sz="1200" b="0" i="0" kern="1200" dirty="0" smtClean="0">
                <a:solidFill>
                  <a:schemeClr val="tx1"/>
                </a:solidFill>
                <a:effectLst/>
                <a:latin typeface="+mn-lt"/>
                <a:ea typeface="+mn-ea"/>
                <a:cs typeface="+mn-cs"/>
              </a:rPr>
              <a:t> report states that Israeli government claims may understate the phenomenon.</a:t>
            </a:r>
            <a:r>
              <a:rPr lang="en-US" sz="1200" b="0" i="0" u="none" strike="noStrike" kern="1200" baseline="30000" dirty="0" smtClean="0">
                <a:solidFill>
                  <a:schemeClr val="tx1"/>
                </a:solidFill>
                <a:effectLst/>
                <a:latin typeface="+mn-lt"/>
                <a:ea typeface="+mn-ea"/>
                <a:cs typeface="+mn-cs"/>
                <a:hlinkClick r:id="rId24"/>
              </a:rPr>
              <a:t>[45]</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 pamphlet titled </a:t>
            </a:r>
            <a:r>
              <a:rPr lang="en-US" sz="1200" b="0" i="1" kern="1200" dirty="0" smtClean="0">
                <a:solidFill>
                  <a:schemeClr val="tx1"/>
                </a:solidFill>
                <a:effectLst/>
                <a:latin typeface="+mn-lt"/>
                <a:ea typeface="+mn-ea"/>
                <a:cs typeface="+mn-cs"/>
              </a:rPr>
              <a:t>Baruch </a:t>
            </a:r>
            <a:r>
              <a:rPr lang="en-US" sz="1200" b="0" i="1" kern="1200" dirty="0" err="1" smtClean="0">
                <a:solidFill>
                  <a:schemeClr val="tx1"/>
                </a:solidFill>
                <a:effectLst/>
                <a:latin typeface="+mn-lt"/>
                <a:ea typeface="+mn-ea"/>
                <a:cs typeface="+mn-cs"/>
              </a:rPr>
              <a:t>HaGever</a:t>
            </a:r>
            <a:r>
              <a:rPr lang="en-US" sz="1200" b="0" i="0" u="none" strike="noStrike" kern="1200" baseline="30000" dirty="0" smtClean="0">
                <a:solidFill>
                  <a:schemeClr val="tx1"/>
                </a:solidFill>
                <a:effectLst/>
                <a:latin typeface="+mn-lt"/>
                <a:ea typeface="+mn-ea"/>
                <a:cs typeface="+mn-cs"/>
                <a:hlinkClick r:id="rId25"/>
              </a:rPr>
              <a:t>[Note 1]</a:t>
            </a:r>
            <a:r>
              <a:rPr lang="en-US" sz="1200" b="0" i="0" kern="1200" dirty="0" smtClean="0">
                <a:solidFill>
                  <a:schemeClr val="tx1"/>
                </a:solidFill>
                <a:effectLst/>
                <a:latin typeface="+mn-lt"/>
                <a:ea typeface="+mn-ea"/>
                <a:cs typeface="+mn-cs"/>
              </a:rPr>
              <a:t> published in 1994, and a book of the same name in 1995, various rabbis praised Goldstein's action as a pre-emptive strike in response to Hamas threats of a pogrom, and wrote that it is possible to view his act as following five </a:t>
            </a:r>
            <a:r>
              <a:rPr lang="en-US" sz="1200" b="0" i="0" u="none" strike="noStrike" kern="1200" dirty="0" err="1" smtClean="0">
                <a:solidFill>
                  <a:schemeClr val="tx1"/>
                </a:solidFill>
                <a:effectLst/>
                <a:latin typeface="+mn-lt"/>
                <a:ea typeface="+mn-ea"/>
                <a:cs typeface="+mn-cs"/>
                <a:hlinkClick r:id="rId26" tooltip="Halakha"/>
              </a:rPr>
              <a:t>Halachic</a:t>
            </a:r>
            <a:r>
              <a:rPr lang="en-US" sz="1200" b="0" i="0" kern="1200" dirty="0" smtClean="0">
                <a:solidFill>
                  <a:schemeClr val="tx1"/>
                </a:solidFill>
                <a:effectLst/>
                <a:latin typeface="+mn-lt"/>
                <a:ea typeface="+mn-ea"/>
                <a:cs typeface="+mn-cs"/>
              </a:rPr>
              <a:t> principles.</a:t>
            </a:r>
            <a:r>
              <a:rPr lang="en-US" sz="1200" b="0" i="0" u="none" strike="noStrike" kern="1200" baseline="30000" dirty="0" smtClean="0">
                <a:solidFill>
                  <a:schemeClr val="tx1"/>
                </a:solidFill>
                <a:effectLst/>
                <a:latin typeface="+mn-lt"/>
                <a:ea typeface="+mn-ea"/>
                <a:cs typeface="+mn-cs"/>
                <a:hlinkClick r:id="rId27"/>
              </a:rPr>
              <a:t>[46]</a:t>
            </a:r>
            <a:r>
              <a:rPr lang="en-US" sz="1200" b="0" i="0" u="none" strike="noStrike" kern="1200" baseline="30000" dirty="0" smtClean="0">
                <a:solidFill>
                  <a:schemeClr val="tx1"/>
                </a:solidFill>
                <a:effectLst/>
                <a:latin typeface="+mn-lt"/>
                <a:ea typeface="+mn-ea"/>
                <a:cs typeface="+mn-cs"/>
                <a:hlinkClick r:id="rId28"/>
              </a:rPr>
              <a:t>[47]</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phenomenon of the adoration of Goldstein's tomb persisted for years, despite Israeli government efforts to crack down on those making pilgrimage to Goldstein's grave site.</a:t>
            </a:r>
            <a:r>
              <a:rPr lang="en-US" sz="1200" b="0" i="0" u="none" strike="noStrike" kern="1200" baseline="30000" dirty="0" smtClean="0">
                <a:solidFill>
                  <a:schemeClr val="tx1"/>
                </a:solidFill>
                <a:effectLst/>
                <a:latin typeface="+mn-lt"/>
                <a:ea typeface="+mn-ea"/>
                <a:cs typeface="+mn-cs"/>
                <a:hlinkClick r:id="rId29"/>
              </a:rPr>
              <a:t>[48]</a:t>
            </a:r>
            <a:r>
              <a:rPr lang="en-US" sz="1200" b="0" i="0" kern="1200" dirty="0" smtClean="0">
                <a:solidFill>
                  <a:schemeClr val="tx1"/>
                </a:solidFill>
                <a:effectLst/>
                <a:latin typeface="+mn-lt"/>
                <a:ea typeface="+mn-ea"/>
                <a:cs typeface="+mn-cs"/>
              </a:rPr>
              <a:t> The grave's epitaph said that Goldstein "gave his life for the people of Israel, its Torah and land".</a:t>
            </a:r>
            <a:r>
              <a:rPr lang="en-US" sz="1200" b="0" i="0" u="none" strike="noStrike" kern="1200" baseline="30000" dirty="0" smtClean="0">
                <a:solidFill>
                  <a:schemeClr val="tx1"/>
                </a:solidFill>
                <a:effectLst/>
                <a:latin typeface="+mn-lt"/>
                <a:ea typeface="+mn-ea"/>
                <a:cs typeface="+mn-cs"/>
                <a:hlinkClick r:id="rId30"/>
              </a:rPr>
              <a:t>[49]</a:t>
            </a:r>
            <a:r>
              <a:rPr lang="en-US" sz="1200" b="0" i="0" kern="1200" dirty="0" smtClean="0">
                <a:solidFill>
                  <a:schemeClr val="tx1"/>
                </a:solidFill>
                <a:effectLst/>
                <a:latin typeface="+mn-lt"/>
                <a:ea typeface="+mn-ea"/>
                <a:cs typeface="+mn-cs"/>
              </a:rPr>
              <a:t> In 1999, after the passing of Israeli legislation outlawing monuments to terrorists, the Israeli army acted to dismantle the shrine that had been built to Goldstein at the site of his interment.</a:t>
            </a:r>
            <a:r>
              <a:rPr lang="en-US" sz="1200" b="0" i="0" u="none" strike="noStrike" kern="1200" baseline="30000" dirty="0" smtClean="0">
                <a:solidFill>
                  <a:schemeClr val="tx1"/>
                </a:solidFill>
                <a:effectLst/>
                <a:latin typeface="+mn-lt"/>
                <a:ea typeface="+mn-ea"/>
                <a:cs typeface="+mn-cs"/>
                <a:hlinkClick r:id="rId30"/>
              </a:rPr>
              <a:t>[49]</a:t>
            </a:r>
            <a:r>
              <a:rPr lang="en-US" sz="1200" b="0" i="0" kern="1200" dirty="0" smtClean="0">
                <a:solidFill>
                  <a:schemeClr val="tx1"/>
                </a:solidFill>
                <a:effectLst/>
                <a:latin typeface="+mn-lt"/>
                <a:ea typeface="+mn-ea"/>
                <a:cs typeface="+mn-cs"/>
              </a:rPr>
              <a:t> In the years after the dismantling of the shrine, radical Jewish settlers would celebrate Purim by invoking the memory of the massacre, sometimes even dressing up themselves or their children to look like Goldstein.</a:t>
            </a:r>
            <a:endParaRPr lang="en-US" sz="1200" b="0" i="0" u="none" strike="noStrike" kern="1200" baseline="300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Two separate </a:t>
            </a:r>
            <a:r>
              <a:rPr lang="en-US" sz="1200" b="0" i="0" u="none" strike="noStrike" kern="1200" dirty="0" smtClean="0">
                <a:solidFill>
                  <a:schemeClr val="tx1"/>
                </a:solidFill>
                <a:effectLst/>
                <a:latin typeface="+mn-lt"/>
                <a:ea typeface="+mn-ea"/>
                <a:cs typeface="+mn-cs"/>
                <a:hlinkClick r:id="rId31" tooltip="Suicide bombings"/>
              </a:rPr>
              <a:t>suicide bombings</a:t>
            </a:r>
            <a:r>
              <a:rPr lang="en-US" sz="1200" b="0" i="0" kern="1200" dirty="0" smtClean="0">
                <a:solidFill>
                  <a:schemeClr val="tx1"/>
                </a:solidFill>
                <a:effectLst/>
                <a:latin typeface="+mn-lt"/>
                <a:ea typeface="+mn-ea"/>
                <a:cs typeface="+mn-cs"/>
              </a:rPr>
              <a:t> took place in March 1994, carried out by </a:t>
            </a:r>
            <a:r>
              <a:rPr lang="en-US" sz="1200" b="0" i="0" u="none" strike="noStrike" kern="1200" dirty="0" smtClean="0">
                <a:solidFill>
                  <a:schemeClr val="tx1"/>
                </a:solidFill>
                <a:effectLst/>
                <a:latin typeface="+mn-lt"/>
                <a:ea typeface="+mn-ea"/>
                <a:cs typeface="+mn-cs"/>
                <a:hlinkClick r:id="rId32" tooltip="Palestinian militants"/>
              </a:rPr>
              <a:t>Palestinian militants</a:t>
            </a:r>
            <a:r>
              <a:rPr lang="en-US" sz="1200" b="0" i="0" kern="1200" dirty="0" smtClean="0">
                <a:solidFill>
                  <a:schemeClr val="tx1"/>
                </a:solidFill>
                <a:effectLst/>
                <a:latin typeface="+mn-lt"/>
                <a:ea typeface="+mn-ea"/>
                <a:cs typeface="+mn-cs"/>
              </a:rPr>
              <a:t> inside Israel and launched by </a:t>
            </a:r>
            <a:r>
              <a:rPr lang="en-US" sz="1200" b="0" i="0" u="none" strike="noStrike" kern="1200" dirty="0" smtClean="0">
                <a:solidFill>
                  <a:schemeClr val="tx1"/>
                </a:solidFill>
                <a:effectLst/>
                <a:latin typeface="+mn-lt"/>
                <a:ea typeface="+mn-ea"/>
                <a:cs typeface="+mn-cs"/>
                <a:hlinkClick r:id="rId33" tooltip="Hamas"/>
              </a:rPr>
              <a:t>Hamas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34" tooltip="Izzedine al-Qassam Brigades"/>
              </a:rPr>
              <a:t>Izzedine</a:t>
            </a:r>
            <a:r>
              <a:rPr lang="en-US" sz="1200" b="0" i="0" u="none" strike="noStrike" kern="1200" dirty="0" smtClean="0">
                <a:solidFill>
                  <a:schemeClr val="tx1"/>
                </a:solidFill>
                <a:effectLst/>
                <a:latin typeface="+mn-lt"/>
                <a:ea typeface="+mn-ea"/>
                <a:cs typeface="+mn-cs"/>
                <a:hlinkClick r:id="rId34" tooltip="Izzedine al-Qassam Brigades"/>
              </a:rPr>
              <a:t> al-</a:t>
            </a:r>
            <a:r>
              <a:rPr lang="en-US" sz="1200" b="0" i="0" u="none" strike="noStrike" kern="1200" dirty="0" err="1" smtClean="0">
                <a:solidFill>
                  <a:schemeClr val="tx1"/>
                </a:solidFill>
                <a:effectLst/>
                <a:latin typeface="+mn-lt"/>
                <a:ea typeface="+mn-ea"/>
                <a:cs typeface="+mn-cs"/>
                <a:hlinkClick r:id="rId34" tooltip="Izzedine al-Qassam Brigades"/>
              </a:rPr>
              <a:t>Qassam</a:t>
            </a:r>
            <a:r>
              <a:rPr lang="en-US" sz="1200" b="0" i="0" u="none" strike="noStrike" kern="1200" dirty="0" smtClean="0">
                <a:solidFill>
                  <a:schemeClr val="tx1"/>
                </a:solidFill>
                <a:effectLst/>
                <a:latin typeface="+mn-lt"/>
                <a:ea typeface="+mn-ea"/>
                <a:cs typeface="+mn-cs"/>
                <a:hlinkClick r:id="rId34" tooltip="Izzedine al-Qassam Brigades"/>
              </a:rPr>
              <a:t> Brigades</a:t>
            </a:r>
            <a:r>
              <a:rPr lang="en-US" sz="1200" b="0" i="0" kern="1200" dirty="0" smtClean="0">
                <a:solidFill>
                  <a:schemeClr val="tx1"/>
                </a:solidFill>
                <a:effectLst/>
                <a:latin typeface="+mn-lt"/>
                <a:ea typeface="+mn-ea"/>
                <a:cs typeface="+mn-cs"/>
              </a:rPr>
              <a:t>, in retaliation for the massacre carried out by Goldstein.</a:t>
            </a:r>
            <a:r>
              <a:rPr lang="en-US" sz="1200" b="0" i="0" u="none" strike="noStrike" kern="1200" baseline="30000" dirty="0" smtClean="0">
                <a:solidFill>
                  <a:schemeClr val="tx1"/>
                </a:solidFill>
                <a:effectLst/>
                <a:latin typeface="+mn-lt"/>
                <a:ea typeface="+mn-ea"/>
                <a:cs typeface="+mn-cs"/>
                <a:hlinkClick r:id="rId35"/>
              </a:rPr>
              <a:t>[</a:t>
            </a:r>
            <a:r>
              <a:rPr lang="en-US" sz="1200" b="0" i="0" u="none" strike="noStrike" kern="1200" baseline="30000" dirty="0" err="1" smtClean="0">
                <a:solidFill>
                  <a:schemeClr val="tx1"/>
                </a:solidFill>
                <a:effectLst/>
                <a:latin typeface="+mn-lt"/>
                <a:ea typeface="+mn-ea"/>
                <a:cs typeface="+mn-cs"/>
                <a:hlinkClick r:id="rId35"/>
              </a:rPr>
              <a:t>i</a:t>
            </a:r>
            <a:r>
              <a:rPr lang="en-US" sz="1200" b="0" i="0" u="none" strike="noStrike" kern="1200" baseline="30000" dirty="0" smtClean="0">
                <a:solidFill>
                  <a:schemeClr val="tx1"/>
                </a:solidFill>
                <a:effectLst/>
                <a:latin typeface="+mn-lt"/>
                <a:ea typeface="+mn-ea"/>
                <a:cs typeface="+mn-cs"/>
                <a:hlinkClick r:id="rId35"/>
              </a:rPr>
              <a:t>]</a:t>
            </a:r>
            <a:r>
              <a:rPr lang="en-US" sz="1200" b="0" i="0" u="none" strike="noStrike" kern="1200" baseline="30000" dirty="0" smtClean="0">
                <a:solidFill>
                  <a:schemeClr val="tx1"/>
                </a:solidFill>
                <a:effectLst/>
                <a:latin typeface="+mn-lt"/>
                <a:ea typeface="+mn-ea"/>
                <a:cs typeface="+mn-cs"/>
                <a:hlinkClick r:id="rId36"/>
              </a:rPr>
              <a:t>[56]</a:t>
            </a:r>
            <a:r>
              <a:rPr lang="en-US" sz="1200" b="0" i="0" kern="1200" dirty="0" smtClean="0">
                <a:solidFill>
                  <a:schemeClr val="tx1"/>
                </a:solidFill>
                <a:effectLst/>
                <a:latin typeface="+mn-lt"/>
                <a:ea typeface="+mn-ea"/>
                <a:cs typeface="+mn-cs"/>
              </a:rPr>
              <a:t> A total of 15 Israeli civilians were killed and 34 wounded in </a:t>
            </a:r>
            <a:r>
              <a:rPr lang="en-US" sz="1200" b="0" i="0" u="none" strike="noStrike" kern="1200" dirty="0" smtClean="0">
                <a:solidFill>
                  <a:schemeClr val="tx1"/>
                </a:solidFill>
                <a:effectLst/>
                <a:latin typeface="+mn-lt"/>
                <a:ea typeface="+mn-ea"/>
                <a:cs typeface="+mn-cs"/>
                <a:hlinkClick r:id="rId37" tooltip="Afula Bus suicide bombing"/>
              </a:rPr>
              <a:t>the attack</a:t>
            </a:r>
            <a:r>
              <a:rPr lang="en-US" sz="1200" b="0" i="0" kern="1200" dirty="0" smtClean="0">
                <a:solidFill>
                  <a:schemeClr val="tx1"/>
                </a:solidFill>
                <a:effectLst/>
                <a:latin typeface="+mn-lt"/>
                <a:ea typeface="+mn-ea"/>
                <a:cs typeface="+mn-cs"/>
              </a:rPr>
              <a:t>, which took place </a:t>
            </a:r>
            <a:r>
              <a:rPr lang="en-US" sz="1200" b="0" i="0" kern="1200" dirty="0" err="1" smtClean="0">
                <a:solidFill>
                  <a:schemeClr val="tx1"/>
                </a:solidFill>
                <a:effectLst/>
                <a:latin typeface="+mn-lt"/>
                <a:ea typeface="+mn-ea"/>
                <a:cs typeface="+mn-cs"/>
              </a:rPr>
              <a:t>in</a:t>
            </a:r>
            <a:r>
              <a:rPr lang="en-US" sz="1200" b="0" i="0" u="none" strike="noStrike" kern="1200" dirty="0" err="1" smtClean="0">
                <a:solidFill>
                  <a:schemeClr val="tx1"/>
                </a:solidFill>
                <a:effectLst/>
                <a:latin typeface="+mn-lt"/>
                <a:ea typeface="+mn-ea"/>
                <a:cs typeface="+mn-cs"/>
                <a:hlinkClick r:id="rId38" tooltip="Afula"/>
              </a:rPr>
              <a:t>Afula</a:t>
            </a:r>
            <a:r>
              <a:rPr lang="en-US" sz="1200" b="0" i="0" kern="1200" dirty="0" smtClean="0">
                <a:solidFill>
                  <a:schemeClr val="tx1"/>
                </a:solidFill>
                <a:effectLst/>
                <a:latin typeface="+mn-lt"/>
                <a:ea typeface="+mn-ea"/>
                <a:cs typeface="+mn-cs"/>
              </a:rPr>
              <a:t> on April 6,</a:t>
            </a:r>
            <a:r>
              <a:rPr lang="en-US" sz="1200" b="0" i="0" u="none" strike="noStrike" kern="1200" baseline="30000" dirty="0" smtClean="0">
                <a:solidFill>
                  <a:schemeClr val="tx1"/>
                </a:solidFill>
                <a:effectLst/>
                <a:latin typeface="+mn-lt"/>
                <a:ea typeface="+mn-ea"/>
                <a:cs typeface="+mn-cs"/>
                <a:hlinkClick r:id="rId39"/>
              </a:rPr>
              <a:t>[57]</a:t>
            </a:r>
            <a:r>
              <a:rPr lang="en-US" sz="1200" b="0" i="0" kern="1200" dirty="0" smtClean="0">
                <a:solidFill>
                  <a:schemeClr val="tx1"/>
                </a:solidFill>
                <a:effectLst/>
                <a:latin typeface="+mn-lt"/>
                <a:ea typeface="+mn-ea"/>
                <a:cs typeface="+mn-cs"/>
              </a:rPr>
              <a:t> at the end of the forty day mourning period for Goldstein's victims.</a:t>
            </a:r>
            <a:r>
              <a:rPr lang="en-US" sz="1200" b="0" i="0" u="none" strike="noStrike" kern="1200" baseline="30000" dirty="0" smtClean="0">
                <a:solidFill>
                  <a:schemeClr val="tx1"/>
                </a:solidFill>
                <a:effectLst/>
                <a:latin typeface="+mn-lt"/>
                <a:ea typeface="+mn-ea"/>
                <a:cs typeface="+mn-cs"/>
                <a:hlinkClick r:id="rId40"/>
              </a:rPr>
              <a:t>[58]</a:t>
            </a:r>
            <a:r>
              <a:rPr lang="en-US" sz="1200" b="0" i="0" kern="1200" dirty="0" smtClean="0">
                <a:solidFill>
                  <a:schemeClr val="tx1"/>
                </a:solidFill>
                <a:effectLst/>
                <a:latin typeface="+mn-lt"/>
                <a:ea typeface="+mn-ea"/>
                <a:cs typeface="+mn-cs"/>
              </a:rPr>
              <a:t> Those were the first suicide bombings carried out by Palestinian fighters inside Israel. According to </a:t>
            </a:r>
            <a:r>
              <a:rPr lang="en-US" sz="1200" b="0" i="0" kern="1200" dirty="0" err="1" smtClean="0">
                <a:solidFill>
                  <a:schemeClr val="tx1"/>
                </a:solidFill>
                <a:effectLst/>
                <a:latin typeface="+mn-lt"/>
                <a:ea typeface="+mn-ea"/>
                <a:cs typeface="+mn-cs"/>
              </a:rPr>
              <a:t>Matti</a:t>
            </a:r>
            <a:r>
              <a:rPr lang="en-US" sz="1200" b="0" i="0" kern="1200" dirty="0" smtClean="0">
                <a:solidFill>
                  <a:schemeClr val="tx1"/>
                </a:solidFill>
                <a:effectLst/>
                <a:latin typeface="+mn-lt"/>
                <a:ea typeface="+mn-ea"/>
                <a:cs typeface="+mn-cs"/>
              </a:rPr>
              <a:t> Steinberg, who, at the time, was the Shin Bet head's advisor on Palestinian affairs, up until then Hamas had refused to attack civilian targets inside Israel, and the change in Hamas' policy was a result of Goldstein's massacre. </a:t>
            </a:r>
          </a:p>
          <a:p>
            <a:pPr algn="r"/>
            <a:r>
              <a:rPr lang="en-US" sz="1200" b="0" i="0" kern="1200" dirty="0" smtClean="0">
                <a:solidFill>
                  <a:schemeClr val="tx1"/>
                </a:solidFill>
                <a:effectLst/>
                <a:latin typeface="+mn-lt"/>
                <a:ea typeface="+mn-ea"/>
                <a:cs typeface="+mn-cs"/>
              </a:rPr>
              <a:t>http://en.wikipedia.org/wiki/Cave_of_the_Patriarchs_massacre</a:t>
            </a:r>
          </a:p>
          <a:p>
            <a:pPr algn="r"/>
            <a:endParaRPr lang="en-US" sz="1200" b="0" i="0" kern="1200" dirty="0" smtClean="0">
              <a:solidFill>
                <a:schemeClr val="tx1"/>
              </a:solidFill>
              <a:effectLst/>
              <a:latin typeface="+mn-lt"/>
              <a:ea typeface="+mn-ea"/>
              <a:cs typeface="+mn-cs"/>
            </a:endParaRPr>
          </a:p>
          <a:p>
            <a:pPr algn="l"/>
            <a:r>
              <a:rPr lang="en-US" sz="1200" u="none" strike="noStrike" kern="1200" dirty="0" err="1" smtClean="0">
                <a:solidFill>
                  <a:schemeClr val="tx1"/>
                </a:solidFill>
                <a:effectLst/>
                <a:latin typeface="+mn-lt"/>
                <a:ea typeface="+mn-ea"/>
                <a:cs typeface="+mn-cs"/>
                <a:hlinkClick r:id="rId41" tooltip="Qibya massacre"/>
              </a:rPr>
              <a:t>Qibya</a:t>
            </a:r>
            <a:r>
              <a:rPr lang="en-US" sz="1200" u="none" strike="noStrike" kern="1200" dirty="0" smtClean="0">
                <a:solidFill>
                  <a:schemeClr val="tx1"/>
                </a:solidFill>
                <a:effectLst/>
                <a:latin typeface="+mn-lt"/>
                <a:ea typeface="+mn-ea"/>
                <a:cs typeface="+mn-cs"/>
                <a:hlinkClick r:id="rId41" tooltip="Qibya massacre"/>
              </a:rPr>
              <a:t> </a:t>
            </a:r>
            <a:r>
              <a:rPr lang="en-US" sz="1200" u="none" strike="noStrike" kern="1200" dirty="0" err="1" smtClean="0">
                <a:solidFill>
                  <a:schemeClr val="tx1"/>
                </a:solidFill>
                <a:effectLst/>
                <a:latin typeface="+mn-lt"/>
                <a:ea typeface="+mn-ea"/>
                <a:cs typeface="+mn-cs"/>
                <a:hlinkClick r:id="rId41" tooltip="Qibya massacre"/>
              </a:rPr>
              <a:t>massacre</a:t>
            </a:r>
            <a:r>
              <a:rPr lang="en-US" dirty="0" err="1" smtClean="0">
                <a:effectLst/>
              </a:rPr>
              <a:t>October</a:t>
            </a:r>
            <a:r>
              <a:rPr lang="en-US" dirty="0" smtClean="0">
                <a:effectLst/>
              </a:rPr>
              <a:t> 1953</a:t>
            </a:r>
            <a:r>
              <a:rPr lang="en-US" sz="1200" u="none" strike="noStrike" kern="1200" dirty="0" smtClean="0">
                <a:solidFill>
                  <a:schemeClr val="tx1"/>
                </a:solidFill>
                <a:effectLst/>
                <a:latin typeface="+mn-lt"/>
                <a:ea typeface="+mn-ea"/>
                <a:cs typeface="+mn-cs"/>
                <a:hlinkClick r:id="rId42" tooltip="Qibya"/>
              </a:rPr>
              <a:t>Qibya</a:t>
            </a:r>
            <a:r>
              <a:rPr lang="en-US" sz="1200" u="none" strike="noStrike" kern="1200" dirty="0" smtClean="0">
                <a:solidFill>
                  <a:schemeClr val="tx1"/>
                </a:solidFill>
                <a:effectLst/>
                <a:latin typeface="+mn-lt"/>
                <a:ea typeface="+mn-ea"/>
                <a:cs typeface="+mn-cs"/>
                <a:hlinkClick r:id="rId43" tooltip="Israel Defense Forces"/>
              </a:rPr>
              <a:t>IDF</a:t>
            </a:r>
            <a:r>
              <a:rPr lang="en-US" dirty="0" smtClean="0">
                <a:effectLst/>
              </a:rPr>
              <a:t> troops under </a:t>
            </a:r>
            <a:r>
              <a:rPr lang="en-US" sz="1200" u="none" strike="noStrike" kern="1200" dirty="0" smtClean="0">
                <a:solidFill>
                  <a:schemeClr val="tx1"/>
                </a:solidFill>
                <a:effectLst/>
                <a:latin typeface="+mn-lt"/>
                <a:ea typeface="+mn-ea"/>
                <a:cs typeface="+mn-cs"/>
                <a:hlinkClick r:id="rId44" tooltip="Ariel Sharon"/>
              </a:rPr>
              <a:t>Ariel Sharon</a:t>
            </a:r>
            <a:r>
              <a:rPr lang="en-US" dirty="0" smtClean="0">
                <a:effectLst/>
              </a:rPr>
              <a:t>60–70Two thirds of the victims were women and children. Forty-five houses, a school, and a mosque were also destroyed.</a:t>
            </a:r>
          </a:p>
          <a:p>
            <a:pPr algn="l"/>
            <a:endParaRPr lang="en-US" sz="1200" u="none" strike="noStrike" kern="1200" dirty="0" smtClean="0">
              <a:solidFill>
                <a:schemeClr val="tx1"/>
              </a:solidFill>
              <a:effectLst/>
              <a:latin typeface="+mn-lt"/>
              <a:ea typeface="+mn-ea"/>
              <a:cs typeface="+mn-cs"/>
              <a:hlinkClick r:id="rId45" tooltip="Khan Yunis massacre"/>
            </a:endParaRPr>
          </a:p>
          <a:p>
            <a:pPr algn="l"/>
            <a:r>
              <a:rPr lang="en-US" sz="1200" u="none" strike="noStrike" kern="1200" dirty="0" smtClean="0">
                <a:solidFill>
                  <a:schemeClr val="tx1"/>
                </a:solidFill>
                <a:effectLst/>
                <a:latin typeface="+mn-lt"/>
                <a:ea typeface="+mn-ea"/>
                <a:cs typeface="+mn-cs"/>
                <a:hlinkClick r:id="rId45" tooltip="Khan Yunis massacre"/>
              </a:rPr>
              <a:t>Khan </a:t>
            </a:r>
            <a:r>
              <a:rPr lang="en-US" sz="1200" u="none" strike="noStrike" kern="1200" dirty="0" err="1" smtClean="0">
                <a:solidFill>
                  <a:schemeClr val="tx1"/>
                </a:solidFill>
                <a:effectLst/>
                <a:latin typeface="+mn-lt"/>
                <a:ea typeface="+mn-ea"/>
                <a:cs typeface="+mn-cs"/>
                <a:hlinkClick r:id="rId45" tooltip="Khan Yunis massacre"/>
              </a:rPr>
              <a:t>Yunis</a:t>
            </a:r>
            <a:r>
              <a:rPr lang="en-US" sz="1200" u="none" strike="noStrike" kern="1200" dirty="0" smtClean="0">
                <a:solidFill>
                  <a:schemeClr val="tx1"/>
                </a:solidFill>
                <a:effectLst/>
                <a:latin typeface="+mn-lt"/>
                <a:ea typeface="+mn-ea"/>
                <a:cs typeface="+mn-cs"/>
                <a:hlinkClick r:id="rId45" tooltip="Khan Yunis massacre"/>
              </a:rPr>
              <a:t> </a:t>
            </a:r>
            <a:r>
              <a:rPr lang="en-US" sz="1200" u="none" strike="noStrike" kern="1200" dirty="0" err="1" smtClean="0">
                <a:solidFill>
                  <a:schemeClr val="tx1"/>
                </a:solidFill>
                <a:effectLst/>
                <a:latin typeface="+mn-lt"/>
                <a:ea typeface="+mn-ea"/>
                <a:cs typeface="+mn-cs"/>
                <a:hlinkClick r:id="rId45" tooltip="Khan Yunis massacre"/>
              </a:rPr>
              <a:t>massacre</a:t>
            </a:r>
            <a:r>
              <a:rPr lang="en-US" dirty="0" err="1" smtClean="0">
                <a:effectLst/>
              </a:rPr>
              <a:t>November</a:t>
            </a:r>
            <a:r>
              <a:rPr lang="en-US" dirty="0" smtClean="0">
                <a:effectLst/>
              </a:rPr>
              <a:t> 3, 1956</a:t>
            </a:r>
            <a:r>
              <a:rPr lang="en-US" sz="1200" u="none" strike="noStrike" kern="1200" dirty="0" smtClean="0">
                <a:solidFill>
                  <a:schemeClr val="tx1"/>
                </a:solidFill>
                <a:effectLst/>
                <a:latin typeface="+mn-lt"/>
                <a:ea typeface="+mn-ea"/>
                <a:cs typeface="+mn-cs"/>
                <a:hlinkClick r:id="rId46" tooltip="Khan Yunis"/>
              </a:rPr>
              <a:t>Khan </a:t>
            </a:r>
            <a:r>
              <a:rPr lang="en-US" sz="1200" u="none" strike="noStrike" kern="1200" dirty="0" err="1" smtClean="0">
                <a:solidFill>
                  <a:schemeClr val="tx1"/>
                </a:solidFill>
                <a:effectLst/>
                <a:latin typeface="+mn-lt"/>
                <a:ea typeface="+mn-ea"/>
                <a:cs typeface="+mn-cs"/>
                <a:hlinkClick r:id="rId46" tooltip="Khan Yunis"/>
              </a:rPr>
              <a:t>Yunis</a:t>
            </a:r>
            <a:r>
              <a:rPr lang="en-US" dirty="0" smtClean="0">
                <a:effectLst/>
              </a:rPr>
              <a:t>, </a:t>
            </a:r>
            <a:r>
              <a:rPr lang="en-US" sz="1200" u="none" strike="noStrike" kern="1200" dirty="0" smtClean="0">
                <a:solidFill>
                  <a:schemeClr val="tx1"/>
                </a:solidFill>
                <a:effectLst/>
                <a:latin typeface="+mn-lt"/>
                <a:ea typeface="+mn-ea"/>
                <a:cs typeface="+mn-cs"/>
                <a:hlinkClick r:id="rId47" tooltip="Gaza Strip"/>
              </a:rPr>
              <a:t>Gaza </a:t>
            </a:r>
            <a:r>
              <a:rPr lang="en-US" sz="1200" u="none" strike="noStrike" kern="1200" dirty="0" err="1" smtClean="0">
                <a:solidFill>
                  <a:schemeClr val="tx1"/>
                </a:solidFill>
                <a:effectLst/>
                <a:latin typeface="+mn-lt"/>
                <a:ea typeface="+mn-ea"/>
                <a:cs typeface="+mn-cs"/>
                <a:hlinkClick r:id="rId47" tooltip="Gaza Strip"/>
              </a:rPr>
              <a:t>Strip</a:t>
            </a:r>
            <a:r>
              <a:rPr lang="en-US" sz="1200" u="none" strike="noStrike" kern="1200" dirty="0" err="1" smtClean="0">
                <a:solidFill>
                  <a:schemeClr val="tx1"/>
                </a:solidFill>
                <a:effectLst/>
                <a:latin typeface="+mn-lt"/>
                <a:ea typeface="+mn-ea"/>
                <a:cs typeface="+mn-cs"/>
                <a:hlinkClick r:id="rId43" tooltip="Israel Defense Forces"/>
              </a:rPr>
              <a:t>IDF</a:t>
            </a:r>
            <a:r>
              <a:rPr lang="en-US" sz="1200" u="none" strike="noStrike" kern="1200" dirty="0" smtClean="0">
                <a:solidFill>
                  <a:schemeClr val="tx1"/>
                </a:solidFill>
                <a:effectLst/>
                <a:latin typeface="+mn-lt"/>
                <a:ea typeface="+mn-ea"/>
                <a:cs typeface="+mn-cs"/>
              </a:rPr>
              <a:t> </a:t>
            </a:r>
            <a:r>
              <a:rPr lang="en-US" dirty="0" smtClean="0">
                <a:effectLst/>
              </a:rPr>
              <a:t>275 Israeli authorities and Palestinians gave differing accounts as to how the killings occurred</a:t>
            </a:r>
            <a:r>
              <a:rPr lang="en-US" sz="1200" b="0" i="0" u="none" strike="noStrike" kern="1200" baseline="30000" dirty="0" smtClean="0">
                <a:solidFill>
                  <a:schemeClr val="tx1"/>
                </a:solidFill>
                <a:effectLst/>
                <a:latin typeface="+mn-lt"/>
                <a:ea typeface="+mn-ea"/>
                <a:cs typeface="+mn-cs"/>
              </a:rPr>
              <a:t> </a:t>
            </a:r>
          </a:p>
          <a:p>
            <a:pPr algn="l"/>
            <a:endParaRPr lang="en-US" sz="1200" b="0" i="0" u="none" strike="noStrike" kern="1200" baseline="30000" dirty="0" smtClean="0">
              <a:solidFill>
                <a:schemeClr val="tx1"/>
              </a:solidFill>
              <a:effectLst/>
              <a:latin typeface="+mn-lt"/>
              <a:ea typeface="+mn-ea"/>
              <a:cs typeface="+mn-cs"/>
              <a:hlinkClick r:id="rId48" tooltip="Rafah massacre"/>
            </a:endParaRPr>
          </a:p>
          <a:p>
            <a:pPr algn="l"/>
            <a:r>
              <a:rPr lang="en-US" sz="1200" u="none" strike="noStrike" kern="1200" dirty="0" smtClean="0">
                <a:solidFill>
                  <a:schemeClr val="tx1"/>
                </a:solidFill>
                <a:effectLst/>
                <a:latin typeface="+mn-lt"/>
                <a:ea typeface="+mn-ea"/>
                <a:cs typeface="+mn-cs"/>
                <a:hlinkClick r:id="rId48" tooltip="Rafah massacre"/>
              </a:rPr>
              <a:t>Rafah </a:t>
            </a:r>
            <a:r>
              <a:rPr lang="en-US" sz="1200" u="none" strike="noStrike" kern="1200" dirty="0" err="1" smtClean="0">
                <a:solidFill>
                  <a:schemeClr val="tx1"/>
                </a:solidFill>
                <a:effectLst/>
                <a:latin typeface="+mn-lt"/>
                <a:ea typeface="+mn-ea"/>
                <a:cs typeface="+mn-cs"/>
                <a:hlinkClick r:id="rId48" tooltip="Rafah massacre"/>
              </a:rPr>
              <a:t>massacre</a:t>
            </a:r>
            <a:r>
              <a:rPr lang="en-US" dirty="0" err="1" smtClean="0">
                <a:effectLst/>
              </a:rPr>
              <a:t>November</a:t>
            </a:r>
            <a:r>
              <a:rPr lang="en-US" dirty="0" smtClean="0">
                <a:effectLst/>
              </a:rPr>
              <a:t> 12, 1956</a:t>
            </a:r>
            <a:r>
              <a:rPr lang="en-US" sz="1200" u="none" strike="noStrike" kern="1200" dirty="0" smtClean="0">
                <a:solidFill>
                  <a:schemeClr val="tx1"/>
                </a:solidFill>
                <a:effectLst/>
                <a:latin typeface="+mn-lt"/>
                <a:ea typeface="+mn-ea"/>
                <a:cs typeface="+mn-cs"/>
                <a:hlinkClick r:id="rId49" tooltip="Rafah"/>
              </a:rPr>
              <a:t>Rafah</a:t>
            </a:r>
            <a:r>
              <a:rPr lang="en-US" dirty="0" smtClean="0">
                <a:effectLst/>
              </a:rPr>
              <a:t>, </a:t>
            </a:r>
            <a:r>
              <a:rPr lang="en-US" sz="1200" u="none" strike="noStrike" kern="1200" dirty="0" smtClean="0">
                <a:solidFill>
                  <a:schemeClr val="tx1"/>
                </a:solidFill>
                <a:effectLst/>
                <a:latin typeface="+mn-lt"/>
                <a:ea typeface="+mn-ea"/>
                <a:cs typeface="+mn-cs"/>
                <a:hlinkClick r:id="rId47" tooltip="Gaza Strip"/>
              </a:rPr>
              <a:t>Gaza Strip</a:t>
            </a:r>
            <a:r>
              <a:rPr lang="en-US" sz="1200" u="none" strike="noStrike" kern="1200" dirty="0" smtClean="0">
                <a:solidFill>
                  <a:schemeClr val="tx1"/>
                </a:solidFill>
                <a:effectLst/>
                <a:latin typeface="+mn-lt"/>
                <a:ea typeface="+mn-ea"/>
                <a:cs typeface="+mn-cs"/>
                <a:hlinkClick r:id="rId43" tooltip="Israel Defense Forces"/>
              </a:rPr>
              <a:t>IDF</a:t>
            </a:r>
            <a:r>
              <a:rPr lang="en-US" dirty="0" smtClean="0">
                <a:effectLst/>
              </a:rPr>
              <a:t>48-100 Refugees and local residents killed during massive screening operation after former Egyptian and Palestinian soldiers and Fedayeen hid among the local population.</a:t>
            </a:r>
          </a:p>
          <a:p>
            <a:pPr algn="l"/>
            <a:endParaRPr lang="en-US" sz="1200" b="0" i="0" u="none" strike="noStrike" kern="1200" baseline="30000" dirty="0" smtClean="0">
              <a:solidFill>
                <a:schemeClr val="tx1"/>
              </a:solidFill>
              <a:effectLst/>
              <a:latin typeface="+mn-lt"/>
              <a:ea typeface="+mn-ea"/>
              <a:cs typeface="+mn-cs"/>
              <a:hlinkClick r:id="rId50"/>
            </a:endParaRPr>
          </a:p>
          <a:p>
            <a:pPr algn="l"/>
            <a:r>
              <a:rPr lang="en-US" sz="1200" u="none" strike="noStrike" kern="1200" dirty="0" smtClean="0">
                <a:solidFill>
                  <a:schemeClr val="tx1"/>
                </a:solidFill>
                <a:effectLst/>
                <a:latin typeface="+mn-lt"/>
                <a:ea typeface="+mn-ea"/>
                <a:cs typeface="+mn-cs"/>
                <a:hlinkClick r:id="rId51" tooltip="Cave of the Patriarchs massacre"/>
              </a:rPr>
              <a:t>Cave of the Patriarchs </a:t>
            </a:r>
            <a:r>
              <a:rPr lang="en-US" sz="1200" u="none" strike="noStrike" kern="1200" dirty="0" err="1" smtClean="0">
                <a:solidFill>
                  <a:schemeClr val="tx1"/>
                </a:solidFill>
                <a:effectLst/>
                <a:latin typeface="+mn-lt"/>
                <a:ea typeface="+mn-ea"/>
                <a:cs typeface="+mn-cs"/>
                <a:hlinkClick r:id="rId51" tooltip="Cave of the Patriarchs massacre"/>
              </a:rPr>
              <a:t>massacre</a:t>
            </a:r>
            <a:r>
              <a:rPr lang="en-US" dirty="0" err="1" smtClean="0">
                <a:effectLst/>
              </a:rPr>
              <a:t>February</a:t>
            </a:r>
            <a:r>
              <a:rPr lang="en-US" dirty="0" smtClean="0">
                <a:effectLst/>
              </a:rPr>
              <a:t> 25, 1994</a:t>
            </a:r>
            <a:r>
              <a:rPr lang="en-US" sz="1200" u="none" strike="noStrike" kern="1200" dirty="0" smtClean="0">
                <a:solidFill>
                  <a:schemeClr val="tx1"/>
                </a:solidFill>
                <a:effectLst/>
                <a:latin typeface="+mn-lt"/>
                <a:ea typeface="+mn-ea"/>
                <a:cs typeface="+mn-cs"/>
                <a:hlinkClick r:id="rId8" tooltip="Hebron"/>
              </a:rPr>
              <a:t>Hebron</a:t>
            </a:r>
            <a:r>
              <a:rPr lang="en-US" dirty="0" smtClean="0">
                <a:effectLst/>
              </a:rPr>
              <a:t>Israeli Settler </a:t>
            </a:r>
            <a:r>
              <a:rPr lang="en-US" sz="1200" u="none" strike="noStrike" kern="1200" dirty="0" smtClean="0">
                <a:solidFill>
                  <a:schemeClr val="tx1"/>
                </a:solidFill>
                <a:effectLst/>
                <a:latin typeface="+mn-lt"/>
                <a:ea typeface="+mn-ea"/>
                <a:cs typeface="+mn-cs"/>
                <a:hlinkClick r:id="rId3" tooltip="Baruch Goldstein"/>
              </a:rPr>
              <a:t>Baruch Goldstein</a:t>
            </a:r>
            <a:r>
              <a:rPr lang="en-US" dirty="0" smtClean="0">
                <a:effectLst/>
              </a:rPr>
              <a:t>2929 Muslims praying inside the </a:t>
            </a:r>
            <a:r>
              <a:rPr lang="en-US" dirty="0" err="1" smtClean="0">
                <a:effectLst/>
              </a:rPr>
              <a:t>Ibrahimi</a:t>
            </a:r>
            <a:r>
              <a:rPr lang="en-US" dirty="0" smtClean="0">
                <a:effectLst/>
              </a:rPr>
              <a:t> Mosque were killed with 125 more wounded.</a:t>
            </a:r>
          </a:p>
          <a:p>
            <a:pPr algn="l"/>
            <a:endParaRPr lang="en-US" sz="1200" u="none" strike="noStrike" kern="1200" dirty="0" smtClean="0">
              <a:solidFill>
                <a:schemeClr val="tx1"/>
              </a:solidFill>
              <a:effectLst/>
              <a:latin typeface="+mn-lt"/>
              <a:ea typeface="+mn-ea"/>
              <a:cs typeface="+mn-cs"/>
              <a:hlinkClick r:id="rId52" tooltip="Itamar attack"/>
            </a:endParaRPr>
          </a:p>
          <a:p>
            <a:pPr algn="l"/>
            <a:r>
              <a:rPr lang="en-US" sz="1200" u="none" strike="noStrike" kern="1200" dirty="0" err="1" smtClean="0">
                <a:solidFill>
                  <a:schemeClr val="tx1"/>
                </a:solidFill>
                <a:effectLst/>
                <a:latin typeface="+mn-lt"/>
                <a:ea typeface="+mn-ea"/>
                <a:cs typeface="+mn-cs"/>
                <a:hlinkClick r:id="rId52" tooltip="Itamar attack"/>
              </a:rPr>
              <a:t>Itamar</a:t>
            </a:r>
            <a:r>
              <a:rPr lang="en-US" sz="1200" u="none" strike="noStrike" kern="1200" dirty="0" smtClean="0">
                <a:solidFill>
                  <a:schemeClr val="tx1"/>
                </a:solidFill>
                <a:effectLst/>
                <a:latin typeface="+mn-lt"/>
                <a:ea typeface="+mn-ea"/>
                <a:cs typeface="+mn-cs"/>
                <a:hlinkClick r:id="rId52" tooltip="Itamar attack"/>
              </a:rPr>
              <a:t> </a:t>
            </a:r>
            <a:r>
              <a:rPr lang="en-US" sz="1200" u="none" strike="noStrike" kern="1200" dirty="0" err="1" smtClean="0">
                <a:solidFill>
                  <a:schemeClr val="tx1"/>
                </a:solidFill>
                <a:effectLst/>
                <a:latin typeface="+mn-lt"/>
                <a:ea typeface="+mn-ea"/>
                <a:cs typeface="+mn-cs"/>
                <a:hlinkClick r:id="rId52" tooltip="Itamar attack"/>
              </a:rPr>
              <a:t>attack</a:t>
            </a:r>
            <a:r>
              <a:rPr lang="en-US" dirty="0" err="1" smtClean="0">
                <a:effectLst/>
              </a:rPr>
              <a:t>March</a:t>
            </a:r>
            <a:r>
              <a:rPr lang="en-US" dirty="0" smtClean="0">
                <a:effectLst/>
              </a:rPr>
              <a:t> 11, 2011</a:t>
            </a:r>
            <a:r>
              <a:rPr lang="en-US" sz="1200" u="none" strike="noStrike" kern="1200" dirty="0" smtClean="0">
                <a:solidFill>
                  <a:schemeClr val="tx1"/>
                </a:solidFill>
                <a:effectLst/>
                <a:latin typeface="+mn-lt"/>
                <a:ea typeface="+mn-ea"/>
                <a:cs typeface="+mn-cs"/>
                <a:hlinkClick r:id="rId53" tooltip="Itamar"/>
              </a:rPr>
              <a:t>Itamar</a:t>
            </a:r>
            <a:r>
              <a:rPr lang="en-US" sz="1200" b="0" i="0" u="none" strike="noStrike" kern="1200" baseline="30000" dirty="0" smtClean="0">
                <a:solidFill>
                  <a:schemeClr val="tx1"/>
                </a:solidFill>
                <a:effectLst/>
                <a:latin typeface="+mn-lt"/>
                <a:ea typeface="+mn-ea"/>
                <a:cs typeface="+mn-cs"/>
                <a:hlinkClick r:id="rId54"/>
              </a:rPr>
              <a:t>[9]</a:t>
            </a:r>
            <a:r>
              <a:rPr lang="en-US" dirty="0" smtClean="0">
                <a:effectLst/>
              </a:rPr>
              <a:t>Two Palestinians</a:t>
            </a:r>
            <a:r>
              <a:rPr lang="en-US" sz="1200" b="0" i="0" u="none" strike="noStrike" kern="1200" baseline="30000" dirty="0" smtClean="0">
                <a:solidFill>
                  <a:schemeClr val="tx1"/>
                </a:solidFill>
                <a:effectLst/>
                <a:latin typeface="+mn-lt"/>
                <a:ea typeface="+mn-ea"/>
                <a:cs typeface="+mn-cs"/>
                <a:hlinkClick r:id="rId55"/>
              </a:rPr>
              <a:t>[10]</a:t>
            </a:r>
            <a:r>
              <a:rPr lang="en-US" dirty="0" smtClean="0">
                <a:effectLst/>
              </a:rPr>
              <a:t>5</a:t>
            </a:r>
            <a:r>
              <a:rPr lang="en-US" sz="1200" b="0" i="0" u="none" strike="noStrike" kern="1200" baseline="30000" dirty="0" smtClean="0">
                <a:solidFill>
                  <a:schemeClr val="tx1"/>
                </a:solidFill>
                <a:effectLst/>
                <a:latin typeface="+mn-lt"/>
                <a:ea typeface="+mn-ea"/>
                <a:cs typeface="+mn-cs"/>
                <a:hlinkClick r:id="rId56"/>
              </a:rPr>
              <a:t>[11]</a:t>
            </a:r>
            <a:r>
              <a:rPr lang="en-US" dirty="0" smtClean="0">
                <a:effectLst/>
              </a:rPr>
              <a:t>Both parents and three children of one family stabbed to death in their home, one infant decapitated.</a:t>
            </a:r>
            <a:r>
              <a:rPr lang="en-US" sz="1200" b="0" i="0" u="none" strike="noStrike" kern="1200" baseline="30000" dirty="0" smtClean="0">
                <a:solidFill>
                  <a:schemeClr val="tx1"/>
                </a:solidFill>
                <a:effectLst/>
                <a:latin typeface="+mn-lt"/>
                <a:ea typeface="+mn-ea"/>
                <a:cs typeface="+mn-cs"/>
                <a:hlinkClick r:id="rId57"/>
              </a:rPr>
              <a:t>[12]</a:t>
            </a:r>
            <a:endParaRPr lang="en-US" sz="1200" b="0" i="0" kern="1200" dirty="0" smtClean="0">
              <a:solidFill>
                <a:schemeClr val="tx1"/>
              </a:solidFill>
              <a:effectLst/>
              <a:latin typeface="+mn-lt"/>
              <a:ea typeface="+mn-ea"/>
              <a:cs typeface="+mn-cs"/>
            </a:endParaRPr>
          </a:p>
          <a:p>
            <a:pPr algn="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88</a:t>
            </a:fld>
            <a:endParaRPr lang="en-US"/>
          </a:p>
        </p:txBody>
      </p:sp>
    </p:spTree>
    <p:extLst>
      <p:ext uri="{BB962C8B-B14F-4D97-AF65-F5344CB8AC3E}">
        <p14:creationId xmlns:p14="http://schemas.microsoft.com/office/powerpoint/2010/main" val="3955342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“If the Palestinians are to be held accountable for their terrorist actions, then Israel must be held accountable for policies and acts of state terrorism (for example, attacks on densely populated civilian centers with F-16s and Apache gunships, disproportionate violence against civilian populations, collective punishment, assassinations, and the indiscriminate use of snipers). Israel must also be held accountable for the structural violence inherent in its occupation (house demolitions, land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exprorpriation</a:t>
            </a:r>
            <a:r>
              <a:rPr lang="en-US" sz="1200" b="1" baseline="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settlements, destruction of agricultural land, monopolization of water supplies, impoverishment through economic closure, induced emigration, and all the other expressions of the occupation).” </a:t>
            </a:r>
          </a:p>
          <a:p>
            <a:pPr marL="0" indent="0" algn="r">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-Jeff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Halper</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2002</a:t>
            </a:r>
            <a:b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Israeli Committee Against House Demolitions</a:t>
            </a:r>
          </a:p>
          <a:p>
            <a:pPr marL="0" indent="0">
              <a:buNone/>
            </a:pPr>
            <a:endPar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105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96</a:t>
            </a:fld>
            <a:endParaRPr lang="en-US"/>
          </a:p>
        </p:txBody>
      </p:sp>
    </p:spTree>
    <p:extLst>
      <p:ext uri="{BB962C8B-B14F-4D97-AF65-F5344CB8AC3E}">
        <p14:creationId xmlns:p14="http://schemas.microsoft.com/office/powerpoint/2010/main" val="108415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“I favor unconditional withdrawal from the territories—preferably in the context of an agreement, but not necessarily: What needs to be done, urgently, is to withdraw from the territories. And a true withdrawal, which gives the Palestinians territorial continuity in a Transjordan linked to Gaza, open to Egypt and Jordan. If they proclaim their own state, Israel should be the first to recognize it and to propose state-to-state negotiations, without conditions…to resolve all pending problems.”</a:t>
            </a:r>
          </a:p>
          <a:p>
            <a:pPr marL="0" indent="0" algn="r">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-Ami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Ayalon</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2002</a:t>
            </a:r>
            <a:b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Head of Shin-Bet (1996-2000)</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97</a:t>
            </a:fld>
            <a:endParaRPr lang="en-US"/>
          </a:p>
        </p:txBody>
      </p:sp>
    </p:spTree>
    <p:extLst>
      <p:ext uri="{BB962C8B-B14F-4D97-AF65-F5344CB8AC3E}">
        <p14:creationId xmlns:p14="http://schemas.microsoft.com/office/powerpoint/2010/main" val="2511691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100</a:t>
            </a:fld>
            <a:endParaRPr lang="en-US"/>
          </a:p>
        </p:txBody>
      </p:sp>
    </p:spTree>
    <p:extLst>
      <p:ext uri="{BB962C8B-B14F-4D97-AF65-F5344CB8AC3E}">
        <p14:creationId xmlns:p14="http://schemas.microsoft.com/office/powerpoint/2010/main" val="2594529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solidFill>
                  <a:schemeClr val="bg1"/>
                </a:solidFill>
              </a:rPr>
              <a:t>“We have been generous and they refused!” is ridiculous, and everything that follows from this misperception is skewed. </a:t>
            </a:r>
          </a:p>
          <a:p>
            <a:pPr marL="0" indent="0">
              <a:buNone/>
            </a:pPr>
            <a:endParaRPr lang="en-US" sz="1200" dirty="0" smtClean="0">
              <a:solidFill>
                <a:schemeClr val="bg1"/>
              </a:solidFill>
            </a:endParaRPr>
          </a:p>
          <a:p>
            <a:pPr marL="0" indent="0">
              <a:buNone/>
            </a:pPr>
            <a:r>
              <a:rPr lang="en-US" sz="1200" dirty="0" smtClean="0">
                <a:solidFill>
                  <a:schemeClr val="bg1"/>
                </a:solidFill>
              </a:rPr>
              <a:t>Anyone who equals Arafat with bin Laden understands neither Arafat nor bin Laden.</a:t>
            </a:r>
          </a:p>
          <a:p>
            <a:pPr marL="0" indent="0">
              <a:buNone/>
            </a:pPr>
            <a:r>
              <a:rPr lang="en-US" sz="1200" dirty="0" smtClean="0">
                <a:solidFill>
                  <a:schemeClr val="bg1"/>
                </a:solidFill>
              </a:rPr>
              <a:t>[Ami </a:t>
            </a:r>
            <a:r>
              <a:rPr lang="en-US" sz="1200" dirty="0" err="1" smtClean="0">
                <a:solidFill>
                  <a:schemeClr val="bg1"/>
                </a:solidFill>
              </a:rPr>
              <a:t>Ayalon</a:t>
            </a:r>
            <a:r>
              <a:rPr lang="en-US" sz="1200" dirty="0" smtClean="0">
                <a:solidFill>
                  <a:schemeClr val="bg1"/>
                </a:solidFill>
              </a:rPr>
              <a:t>, Head of Shin-Bet from 1996-2000 (in “The Other Israel” 198)]</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101</a:t>
            </a:fld>
            <a:endParaRPr lang="en-US"/>
          </a:p>
        </p:txBody>
      </p:sp>
    </p:spTree>
    <p:extLst>
      <p:ext uri="{BB962C8B-B14F-4D97-AF65-F5344CB8AC3E}">
        <p14:creationId xmlns:p14="http://schemas.microsoft.com/office/powerpoint/2010/main" val="2444638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“In Israel, ‘“nationality” (Hebrew: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le’um</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and “citizenship” (Hebrew: “</a:t>
            </a:r>
            <a:r>
              <a:rPr lang="en-US" sz="1200" b="1" dirty="0" err="1" smtClean="0">
                <a:solidFill>
                  <a:schemeClr val="bg1"/>
                </a:solidFill>
                <a:effectLst>
                  <a:outerShdw blurRad="38100" dist="38100" dir="2700000" algn="tl">
                    <a:srgbClr val="000000">
                      <a:alpha val="43137"/>
                    </a:srgbClr>
                  </a:outerShdw>
                </a:effectLst>
                <a:latin typeface="Aller" panose="02000503030000020004" pitchFamily="2" charset="0"/>
              </a:rPr>
              <a:t>ezrahut</a:t>
            </a: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are two separate, distinct statuses, conveying different rights and responsibilities’. </a:t>
            </a:r>
          </a:p>
          <a:p>
            <a:pPr marL="0" indent="0">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Non-Jews, can be citizens, but never nationals, and are thus denied ‘rights and privileges’ enjoyed by those ‘who would qualify for Israeli citizenship under the 1950 Law of Return’.” </a:t>
            </a:r>
          </a:p>
          <a:p>
            <a:pPr marL="0" indent="0" algn="r">
              <a:buNone/>
            </a:pPr>
            <a:r>
              <a:rPr lang="en-US" sz="1200" b="1" dirty="0" smtClean="0">
                <a:solidFill>
                  <a:schemeClr val="bg1"/>
                </a:solidFill>
                <a:effectLst>
                  <a:outerShdw blurRad="38100" dist="38100" dir="2700000" algn="tl">
                    <a:srgbClr val="000000">
                      <a:alpha val="43137"/>
                    </a:srgbClr>
                  </a:outerShdw>
                </a:effectLst>
                <a:latin typeface="Aller" panose="02000503030000020004" pitchFamily="2" charset="0"/>
              </a:rPr>
              <a:t>- Ben White </a:t>
            </a:r>
          </a:p>
          <a:p>
            <a:pPr marL="0" indent="0">
              <a:buNone/>
            </a:pPr>
            <a:endParaRPr lang="en-US" sz="1050"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102</a:t>
            </a:fld>
            <a:endParaRPr lang="en-US"/>
          </a:p>
        </p:txBody>
      </p:sp>
    </p:spTree>
    <p:extLst>
      <p:ext uri="{BB962C8B-B14F-4D97-AF65-F5344CB8AC3E}">
        <p14:creationId xmlns:p14="http://schemas.microsoft.com/office/powerpoint/2010/main" val="2700115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104</a:t>
            </a:fld>
            <a:endParaRPr lang="en-US"/>
          </a:p>
        </p:txBody>
      </p:sp>
    </p:spTree>
    <p:extLst>
      <p:ext uri="{BB962C8B-B14F-4D97-AF65-F5344CB8AC3E}">
        <p14:creationId xmlns:p14="http://schemas.microsoft.com/office/powerpoint/2010/main" val="366289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Israel’s government is no more based on Torah than the U.S. Constitution is based on the Sermon on the Mount.</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109</a:t>
            </a:fld>
            <a:endParaRPr lang="en-US"/>
          </a:p>
        </p:txBody>
      </p:sp>
    </p:spTree>
    <p:extLst>
      <p:ext uri="{BB962C8B-B14F-4D97-AF65-F5344CB8AC3E}">
        <p14:creationId xmlns:p14="http://schemas.microsoft.com/office/powerpoint/2010/main" val="1207044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112</a:t>
            </a:fld>
            <a:endParaRPr lang="en-US"/>
          </a:p>
        </p:txBody>
      </p:sp>
    </p:spTree>
    <p:extLst>
      <p:ext uri="{BB962C8B-B14F-4D97-AF65-F5344CB8AC3E}">
        <p14:creationId xmlns:p14="http://schemas.microsoft.com/office/powerpoint/2010/main" val="160362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Israel lost the land and were exiled…but promise</a:t>
            </a:r>
            <a:r>
              <a:rPr lang="en-US" baseline="0" dirty="0" smtClean="0"/>
              <a:t> of restoration from exile to the land and transformation of the land itself were given by the Prophets. </a:t>
            </a:r>
            <a:endParaRPr lang="en-US" dirty="0" smtClean="0"/>
          </a:p>
          <a:p>
            <a:endParaRPr lang="en-US" sz="12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“As Israel looked to the future completion of God’s redemptive purpose, they did so in terms drawn from their experience of the past and present. Thus as they could not conceive of the new covenant without </a:t>
            </a:r>
            <a:r>
              <a:rPr lang="en-US" sz="1200" i="1" dirty="0" smtClean="0">
                <a:solidFill>
                  <a:schemeClr val="bg1"/>
                </a:solidFill>
                <a:effectLst>
                  <a:outerShdw blurRad="38100" dist="38100" dir="2700000" algn="tl">
                    <a:srgbClr val="000000">
                      <a:alpha val="43137"/>
                    </a:srgbClr>
                  </a:outerShdw>
                </a:effectLst>
                <a:latin typeface="Aller" panose="02000503030000020004" pitchFamily="2" charset="0"/>
              </a:rPr>
              <a:t>law,</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even though it would be law that transcended the reach of any legislator, for it would be written on the </a:t>
            </a:r>
            <a:r>
              <a:rPr lang="en-US" sz="1200" i="1" dirty="0" smtClean="0">
                <a:solidFill>
                  <a:schemeClr val="bg1"/>
                </a:solidFill>
                <a:effectLst>
                  <a:outerShdw blurRad="38100" dist="38100" dir="2700000" algn="tl">
                    <a:srgbClr val="000000">
                      <a:alpha val="43137"/>
                    </a:srgbClr>
                  </a:outerShdw>
                </a:effectLst>
                <a:latin typeface="Aller" panose="02000503030000020004" pitchFamily="2" charset="0"/>
              </a:rPr>
              <a:t>hearts </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of God’s people (Jer. 31:33), so they could not conceive of God’s future multinational redeemed people without </a:t>
            </a:r>
            <a:r>
              <a:rPr lang="en-US" sz="1200" i="1" dirty="0" smtClean="0">
                <a:solidFill>
                  <a:schemeClr val="bg1"/>
                </a:solidFill>
                <a:effectLst>
                  <a:outerShdw blurRad="38100" dist="38100" dir="2700000" algn="tl">
                    <a:srgbClr val="000000">
                      <a:alpha val="43137"/>
                    </a:srgbClr>
                  </a:outerShdw>
                </a:effectLst>
                <a:latin typeface="Aller" panose="02000503030000020004" pitchFamily="2" charset="0"/>
              </a:rPr>
              <a:t>land,</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even though it would be land that transcended the imagination of any geographer or even zoologist!</a:t>
            </a:r>
            <a:r>
              <a:rPr lang="en-US" sz="1200" baseline="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The transformation of nature in passages such as </a:t>
            </a:r>
            <a:r>
              <a:rPr lang="en-US" sz="1200" b="1" u="sng" dirty="0" smtClean="0">
                <a:solidFill>
                  <a:schemeClr val="bg1"/>
                </a:solidFill>
                <a:effectLst>
                  <a:outerShdw blurRad="38100" dist="38100" dir="2700000" algn="tl">
                    <a:srgbClr val="000000">
                      <a:alpha val="43137"/>
                    </a:srgbClr>
                  </a:outerShdw>
                </a:effectLst>
                <a:latin typeface="Aller" panose="02000503030000020004" pitchFamily="2" charset="0"/>
              </a:rPr>
              <a:t>Isaiah 2:2; 11:6-9; 35:1-10; Jeremiah 31:1-14 </a:t>
            </a:r>
            <a:r>
              <a:rPr lang="en-US" sz="1200" b="0" u="sng" dirty="0" smtClean="0">
                <a:solidFill>
                  <a:schemeClr val="bg1"/>
                </a:solidFill>
                <a:effectLst>
                  <a:outerShdw blurRad="38100" dist="38100" dir="2700000" algn="tl">
                    <a:srgbClr val="000000">
                      <a:alpha val="43137"/>
                    </a:srgbClr>
                  </a:outerShdw>
                </a:effectLst>
                <a:latin typeface="Aller" panose="02000503030000020004" pitchFamily="2" charset="0"/>
              </a:rPr>
              <a:t>and</a:t>
            </a:r>
            <a:r>
              <a:rPr lang="en-US" sz="1200" b="1" u="sng" dirty="0" smtClean="0">
                <a:solidFill>
                  <a:schemeClr val="bg1"/>
                </a:solidFill>
                <a:effectLst>
                  <a:outerShdw blurRad="38100" dist="38100" dir="2700000" algn="tl">
                    <a:srgbClr val="000000">
                      <a:alpha val="43137"/>
                    </a:srgbClr>
                  </a:outerShdw>
                </a:effectLst>
                <a:latin typeface="Aller" panose="02000503030000020004" pitchFamily="2" charset="0"/>
              </a:rPr>
              <a:t> Hosea 2:18-23 </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is clearly not intended literally. Yet neither should it be simply spiritualized, or taken as </a:t>
            </a:r>
            <a:r>
              <a:rPr lang="en-US" sz="1200" i="1" dirty="0" smtClean="0">
                <a:solidFill>
                  <a:schemeClr val="bg1"/>
                </a:solidFill>
                <a:effectLst>
                  <a:outerShdw blurRad="38100" dist="38100" dir="2700000" algn="tl">
                    <a:srgbClr val="000000">
                      <a:alpha val="43137"/>
                    </a:srgbClr>
                  </a:outerShdw>
                </a:effectLst>
                <a:latin typeface="Aller" panose="02000503030000020004" pitchFamily="2" charset="0"/>
              </a:rPr>
              <a:t>merely</a:t>
            </a:r>
            <a:r>
              <a:rPr lang="en-US" sz="1200" dirty="0" smtClean="0">
                <a:solidFill>
                  <a:schemeClr val="bg1"/>
                </a:solidFill>
                <a:effectLst>
                  <a:outerShdw blurRad="38100" dist="38100" dir="2700000" algn="tl">
                    <a:srgbClr val="000000">
                      <a:alpha val="43137"/>
                    </a:srgbClr>
                  </a:outerShdw>
                </a:effectLst>
                <a:latin typeface="Aller" panose="02000503030000020004" pitchFamily="2" charset="0"/>
              </a:rPr>
              <a:t> metaphorical. God’s redemptive purpose for his creation may be beyond our imagination, but not beyond the eye of faith.”  -Christopher Wright (“Old Testament Ethics and the People of God”)</a:t>
            </a:r>
          </a:p>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25</a:t>
            </a:fld>
            <a:endParaRPr lang="en-US"/>
          </a:p>
        </p:txBody>
      </p:sp>
    </p:spTree>
    <p:extLst>
      <p:ext uri="{BB962C8B-B14F-4D97-AF65-F5344CB8AC3E}">
        <p14:creationId xmlns:p14="http://schemas.microsoft.com/office/powerpoint/2010/main" val="3683336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114</a:t>
            </a:fld>
            <a:endParaRPr lang="en-US"/>
          </a:p>
        </p:txBody>
      </p:sp>
    </p:spTree>
    <p:extLst>
      <p:ext uri="{BB962C8B-B14F-4D97-AF65-F5344CB8AC3E}">
        <p14:creationId xmlns:p14="http://schemas.microsoft.com/office/powerpoint/2010/main" val="600192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115</a:t>
            </a:fld>
            <a:endParaRPr lang="en-US"/>
          </a:p>
        </p:txBody>
      </p:sp>
    </p:spTree>
    <p:extLst>
      <p:ext uri="{BB962C8B-B14F-4D97-AF65-F5344CB8AC3E}">
        <p14:creationId xmlns:p14="http://schemas.microsoft.com/office/powerpoint/2010/main" val="2355037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Paul establishes</a:t>
            </a:r>
            <a:r>
              <a:rPr lang="en-US" baseline="0" dirty="0" smtClean="0"/>
              <a:t> up front the distinction between “Israel” and “Israel”…we can’t simply say ‘since Paul uses ‘Israel’ to refer to Jews most of the time, it follows that in ch.11 he’s only referring to Jews coming to faith’. This doesn’t do justice to the rhetorical flow of Paul’s entire argument in Rom.9-11 or his theology as a whole! </a:t>
            </a:r>
            <a:endParaRPr lang="en-US" dirty="0" smtClean="0"/>
          </a:p>
          <a:p>
            <a:endParaRPr lang="en-US" dirty="0" smtClean="0"/>
          </a:p>
          <a:p>
            <a:r>
              <a:rPr lang="en-US" dirty="0" smtClean="0"/>
              <a:t>it is not at all clear what exactly Paul has in mind, and he probably intended it that way. Eschatology, even </a:t>
            </a:r>
            <a:r>
              <a:rPr lang="en-US" dirty="0" err="1" smtClean="0"/>
              <a:t>messianically</a:t>
            </a:r>
            <a:r>
              <a:rPr lang="en-US" dirty="0" smtClean="0"/>
              <a:t> revised eschatology, is all about peering ahead into the darkness, believing in certain clear fixed points but not being able to say what exactly will happen next. He is not going to make any predictions about whether God will save a myriad of his presently unbelieving fellow Israelites, or somewhat less; only (a) that he will save ‘some’, in other words considerably more than at present, (b) that this will count as a ‘fullness’, </a:t>
            </a:r>
            <a:r>
              <a:rPr lang="en-US" dirty="0" err="1" smtClean="0"/>
              <a:t>plērōma</a:t>
            </a:r>
            <a:r>
              <a:rPr lang="en-US" dirty="0" smtClean="0"/>
              <a:t>, and (c) that this will be the full extension of the small but growing ‘remnant’ of which he, Paul, is himself a part.</a:t>
            </a:r>
          </a:p>
          <a:p>
            <a:endParaRPr lang="en-US" dirty="0" smtClean="0"/>
          </a:p>
          <a:p>
            <a:r>
              <a:rPr lang="en-US" dirty="0" smtClean="0"/>
              <a:t>Wright, N. T. (2013-11-01). Paul and the Faithfulness of God: Two Book Set (Christian Origins and the Question of God) (Kindle Locations 33001-33006). Fortress Press. Kindle Edition. </a:t>
            </a:r>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26</a:t>
            </a:fld>
            <a:endParaRPr lang="en-US"/>
          </a:p>
        </p:txBody>
      </p:sp>
    </p:spTree>
    <p:extLst>
      <p:ext uri="{BB962C8B-B14F-4D97-AF65-F5344CB8AC3E}">
        <p14:creationId xmlns:p14="http://schemas.microsoft.com/office/powerpoint/2010/main" val="62836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27</a:t>
            </a:fld>
            <a:endParaRPr lang="en-US"/>
          </a:p>
        </p:txBody>
      </p:sp>
    </p:spTree>
    <p:extLst>
      <p:ext uri="{BB962C8B-B14F-4D97-AF65-F5344CB8AC3E}">
        <p14:creationId xmlns:p14="http://schemas.microsoft.com/office/powerpoint/2010/main" val="2215153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center and focal point of the entire passage. </a:t>
            </a:r>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28</a:t>
            </a:fld>
            <a:endParaRPr lang="en-US"/>
          </a:p>
        </p:txBody>
      </p:sp>
    </p:spTree>
    <p:extLst>
      <p:ext uri="{BB962C8B-B14F-4D97-AF65-F5344CB8AC3E}">
        <p14:creationId xmlns:p14="http://schemas.microsoft.com/office/powerpoint/2010/main" val="3437998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then…are</a:t>
            </a:r>
            <a:r>
              <a:rPr lang="en-US" baseline="0" dirty="0" smtClean="0"/>
              <a:t> ethnic Jews permanently cut off from the people of God through their hardness of heart??</a:t>
            </a:r>
          </a:p>
          <a:p>
            <a:endParaRPr lang="en-US" baseline="0" dirty="0" smtClean="0"/>
          </a:p>
          <a:p>
            <a:r>
              <a:rPr lang="en-US" baseline="0" dirty="0" smtClean="0"/>
              <a:t>No! First of all, Paul &amp; other messianic Jews are the remnant. </a:t>
            </a:r>
          </a:p>
          <a:p>
            <a:endParaRPr lang="en-US" baseline="0" dirty="0" smtClean="0"/>
          </a:p>
          <a:p>
            <a:r>
              <a:rPr lang="en-US" dirty="0" smtClean="0"/>
              <a:t>Paul is not saying that presently unbelieving Jews are, or will be, necessarily saved, any more than he was saying in 1 Corinthians that an unbelieving spouse, however much ‘sanctified’ by the believing one, was automatically saved. If he had believed that about his fellow (but unbelieving) Jews, he could have saved himself a lot of heartache…His point, here and throughout the section, is that they are not automatically not saved. That is the rhetorical thrust of the entire chapter, and in a measure of the whole of chapters 9— 11.</a:t>
            </a:r>
          </a:p>
          <a:p>
            <a:endParaRPr lang="en-US" dirty="0" smtClean="0"/>
          </a:p>
          <a:p>
            <a:r>
              <a:rPr lang="en-US" dirty="0" smtClean="0"/>
              <a:t>Wright, N. T. (2013-11-01). Paul and the Faithfulness of God: Two Book Set (Christian Origins and the Question of God) (Kindle Locations 33085-33086). Fortress Press. Kindle Edition. </a:t>
            </a:r>
            <a:endParaRPr lang="en-US" dirty="0"/>
          </a:p>
        </p:txBody>
      </p:sp>
      <p:sp>
        <p:nvSpPr>
          <p:cNvPr id="4" name="Slide Number Placeholder 3"/>
          <p:cNvSpPr>
            <a:spLocks noGrp="1"/>
          </p:cNvSpPr>
          <p:nvPr>
            <p:ph type="sldNum" sz="quarter" idx="10"/>
          </p:nvPr>
        </p:nvSpPr>
        <p:spPr/>
        <p:txBody>
          <a:bodyPr/>
          <a:lstStyle/>
          <a:p>
            <a:fld id="{5B52A341-B6BA-4366-9DED-B6F47C32B071}" type="slidenum">
              <a:rPr lang="en-US" smtClean="0"/>
              <a:t>29</a:t>
            </a:fld>
            <a:endParaRPr lang="en-US"/>
          </a:p>
        </p:txBody>
      </p:sp>
    </p:spTree>
    <p:extLst>
      <p:ext uri="{BB962C8B-B14F-4D97-AF65-F5344CB8AC3E}">
        <p14:creationId xmlns:p14="http://schemas.microsoft.com/office/powerpoint/2010/main" val="556735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Olive Tree “mystery” – Jew and Gentile</a:t>
            </a:r>
            <a:r>
              <a:rPr lang="en-US" baseline="0" dirty="0" smtClean="0"/>
              <a:t> together as one body (cf. Eph.2-3, Gal.3, Rev.7)</a:t>
            </a:r>
          </a:p>
          <a:p>
            <a:endParaRPr lang="en-US" baseline="0" dirty="0" smtClean="0"/>
          </a:p>
          <a:p>
            <a:r>
              <a:rPr lang="en-US" dirty="0" smtClean="0"/>
              <a:t>As in Galatians, the gentile Messiah-believers have come to belong to the tree which is Abraham’s family. This would make no sense unless Paul, here as elsewhere, is narrating the gentile believers into the story of Israel. They are part of that single family: neither the beginning of a new family in which Jews are not welcome (as Paul is afraid some Roman Messiah-followers may think); nor even a brand new family into which a few of Abraham’s old family happen to have been included; but the same family which began with Abraham.</a:t>
            </a:r>
          </a:p>
          <a:p>
            <a:endParaRPr lang="en-US" dirty="0" smtClean="0"/>
          </a:p>
          <a:p>
            <a:r>
              <a:rPr lang="en-US" dirty="0" smtClean="0"/>
              <a:t>He is facing, more or less, the opposite problem to the one he had faced in Galatia. There, ex-pagan Messiah-believers were being pushed towards getting circumcised and becoming ‘children of Abraham according to the flesh’. Here, Paul has a shrewd suspicion that in Rome he will find ex-pagan Messiah-believers whose local culture is pushing them towards a view of Judaism, and of the unbelieving Jews who embody it, as beyond the pale, possessing as it were a tangential relationship to Jesus but having turned aside from him, and leaving the way clear for this new movement, apart from its earliest members, to consist of gentiles only. 616 That was, more or less, what </a:t>
            </a:r>
            <a:r>
              <a:rPr lang="en-US" dirty="0" err="1" smtClean="0"/>
              <a:t>Marcion</a:t>
            </a:r>
            <a:r>
              <a:rPr lang="en-US" dirty="0" smtClean="0"/>
              <a:t> taught in Rome, within a hundred years of this letter. It was a popular message. Paul did not need special prophetic gifts to see the danger just a little way down the road.</a:t>
            </a:r>
          </a:p>
          <a:p>
            <a:endParaRPr lang="en-US" dirty="0" smtClean="0"/>
          </a:p>
          <a:p>
            <a:r>
              <a:rPr lang="en-US" dirty="0" smtClean="0"/>
              <a:t>Wright, N. T. (2013-11-01). Paul and the Faithfulness of God: Two Book Set (Christian Origins and the Question of God) (Kindle Locations 33259-33265). Fortress Press. Kindle Edition. </a:t>
            </a:r>
          </a:p>
        </p:txBody>
      </p:sp>
      <p:sp>
        <p:nvSpPr>
          <p:cNvPr id="4" name="Slide Number Placeholder 3"/>
          <p:cNvSpPr>
            <a:spLocks noGrp="1"/>
          </p:cNvSpPr>
          <p:nvPr>
            <p:ph type="sldNum" sz="quarter" idx="10"/>
          </p:nvPr>
        </p:nvSpPr>
        <p:spPr/>
        <p:txBody>
          <a:bodyPr/>
          <a:lstStyle/>
          <a:p>
            <a:fld id="{5B52A341-B6BA-4366-9DED-B6F47C32B071}" type="slidenum">
              <a:rPr lang="en-US" smtClean="0"/>
              <a:t>30</a:t>
            </a:fld>
            <a:endParaRPr lang="en-US"/>
          </a:p>
        </p:txBody>
      </p:sp>
    </p:spTree>
    <p:extLst>
      <p:ext uri="{BB962C8B-B14F-4D97-AF65-F5344CB8AC3E}">
        <p14:creationId xmlns:p14="http://schemas.microsoft.com/office/powerpoint/2010/main" val="3125079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96CEE7-A9DD-4CDF-BAC5-B8DE0E1FC184}" type="slidenum">
              <a:rPr lang="en-US" altLang="en-US"/>
              <a:pPr>
                <a:defRPr/>
              </a:pPr>
              <a:t>‹#›</a:t>
            </a:fld>
            <a:endParaRPr lang="en-US" altLang="en-US"/>
          </a:p>
        </p:txBody>
      </p:sp>
    </p:spTree>
    <p:extLst>
      <p:ext uri="{BB962C8B-B14F-4D97-AF65-F5344CB8AC3E}">
        <p14:creationId xmlns:p14="http://schemas.microsoft.com/office/powerpoint/2010/main" val="1542667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A670CF-A772-4AE6-9720-11AE0077CD70}" type="slidenum">
              <a:rPr lang="en-US" altLang="en-US"/>
              <a:pPr>
                <a:defRPr/>
              </a:pPr>
              <a:t>‹#›</a:t>
            </a:fld>
            <a:endParaRPr lang="en-US" altLang="en-US"/>
          </a:p>
        </p:txBody>
      </p:sp>
    </p:spTree>
    <p:extLst>
      <p:ext uri="{BB962C8B-B14F-4D97-AF65-F5344CB8AC3E}">
        <p14:creationId xmlns:p14="http://schemas.microsoft.com/office/powerpoint/2010/main" val="145760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51E5709-8D99-4A78-A5A4-6FE9095A4080}" type="slidenum">
              <a:rPr lang="en-US" altLang="en-US"/>
              <a:pPr>
                <a:defRPr/>
              </a:pPr>
              <a:t>‹#›</a:t>
            </a:fld>
            <a:endParaRPr lang="en-US" altLang="en-US"/>
          </a:p>
        </p:txBody>
      </p:sp>
    </p:spTree>
    <p:extLst>
      <p:ext uri="{BB962C8B-B14F-4D97-AF65-F5344CB8AC3E}">
        <p14:creationId xmlns:p14="http://schemas.microsoft.com/office/powerpoint/2010/main" val="390615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21F044F-D10A-4296-93B1-F6FBF1C7B611}" type="slidenum">
              <a:rPr lang="en-US" altLang="en-US"/>
              <a:pPr>
                <a:defRPr/>
              </a:pPr>
              <a:t>‹#›</a:t>
            </a:fld>
            <a:endParaRPr lang="en-US" altLang="en-US"/>
          </a:p>
        </p:txBody>
      </p:sp>
    </p:spTree>
    <p:extLst>
      <p:ext uri="{BB962C8B-B14F-4D97-AF65-F5344CB8AC3E}">
        <p14:creationId xmlns:p14="http://schemas.microsoft.com/office/powerpoint/2010/main" val="3011044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3078469-15BD-4835-90DE-8CF6ED1BFD18}" type="slidenum">
              <a:rPr lang="en-US" altLang="en-US"/>
              <a:pPr>
                <a:defRPr/>
              </a:pPr>
              <a:t>‹#›</a:t>
            </a:fld>
            <a:endParaRPr lang="en-US" altLang="en-US"/>
          </a:p>
        </p:txBody>
      </p:sp>
    </p:spTree>
    <p:extLst>
      <p:ext uri="{BB962C8B-B14F-4D97-AF65-F5344CB8AC3E}">
        <p14:creationId xmlns:p14="http://schemas.microsoft.com/office/powerpoint/2010/main" val="109297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D188FE7-8B91-4401-938F-50A265CE9232}" type="slidenum">
              <a:rPr lang="en-US" altLang="en-US"/>
              <a:pPr>
                <a:defRPr/>
              </a:pPr>
              <a:t>‹#›</a:t>
            </a:fld>
            <a:endParaRPr lang="en-US" altLang="en-US"/>
          </a:p>
        </p:txBody>
      </p:sp>
    </p:spTree>
    <p:extLst>
      <p:ext uri="{BB962C8B-B14F-4D97-AF65-F5344CB8AC3E}">
        <p14:creationId xmlns:p14="http://schemas.microsoft.com/office/powerpoint/2010/main" val="1946598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09204AB-BEC2-4F26-8A78-73723BD7F5AD}" type="slidenum">
              <a:rPr lang="en-US" altLang="en-US"/>
              <a:pPr>
                <a:defRPr/>
              </a:pPr>
              <a:t>‹#›</a:t>
            </a:fld>
            <a:endParaRPr lang="en-US" altLang="en-US"/>
          </a:p>
        </p:txBody>
      </p:sp>
    </p:spTree>
    <p:extLst>
      <p:ext uri="{BB962C8B-B14F-4D97-AF65-F5344CB8AC3E}">
        <p14:creationId xmlns:p14="http://schemas.microsoft.com/office/powerpoint/2010/main" val="1499007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76456FD-A5F7-4E06-9BBD-7286A57D3E53}" type="slidenum">
              <a:rPr lang="en-US" altLang="en-US"/>
              <a:pPr>
                <a:defRPr/>
              </a:pPr>
              <a:t>‹#›</a:t>
            </a:fld>
            <a:endParaRPr lang="en-US" altLang="en-US"/>
          </a:p>
        </p:txBody>
      </p:sp>
    </p:spTree>
    <p:extLst>
      <p:ext uri="{BB962C8B-B14F-4D97-AF65-F5344CB8AC3E}">
        <p14:creationId xmlns:p14="http://schemas.microsoft.com/office/powerpoint/2010/main" val="933734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861AAF2-53DF-40EE-B8DB-5DA6CECB9688}" type="slidenum">
              <a:rPr lang="en-US" altLang="en-US"/>
              <a:pPr>
                <a:defRPr/>
              </a:pPr>
              <a:t>‹#›</a:t>
            </a:fld>
            <a:endParaRPr lang="en-US" altLang="en-US"/>
          </a:p>
        </p:txBody>
      </p:sp>
    </p:spTree>
    <p:extLst>
      <p:ext uri="{BB962C8B-B14F-4D97-AF65-F5344CB8AC3E}">
        <p14:creationId xmlns:p14="http://schemas.microsoft.com/office/powerpoint/2010/main" val="184928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D65922E-0C60-454D-82D2-2B2CDD6E1B63}" type="slidenum">
              <a:rPr lang="en-US" altLang="en-US"/>
              <a:pPr>
                <a:defRPr/>
              </a:pPr>
              <a:t>‹#›</a:t>
            </a:fld>
            <a:endParaRPr lang="en-US" altLang="en-US"/>
          </a:p>
        </p:txBody>
      </p:sp>
    </p:spTree>
    <p:extLst>
      <p:ext uri="{BB962C8B-B14F-4D97-AF65-F5344CB8AC3E}">
        <p14:creationId xmlns:p14="http://schemas.microsoft.com/office/powerpoint/2010/main" val="3079090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D820D10-4C46-44D6-8D1E-FD4F5F7DC448}" type="slidenum">
              <a:rPr lang="en-US" altLang="en-US"/>
              <a:pPr>
                <a:defRPr/>
              </a:pPr>
              <a:t>‹#›</a:t>
            </a:fld>
            <a:endParaRPr lang="en-US" altLang="en-US"/>
          </a:p>
        </p:txBody>
      </p:sp>
    </p:spTree>
    <p:extLst>
      <p:ext uri="{BB962C8B-B14F-4D97-AF65-F5344CB8AC3E}">
        <p14:creationId xmlns:p14="http://schemas.microsoft.com/office/powerpoint/2010/main" val="291250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BEBA8EAE-BF5A-486C-A8C5-ECC9F3942E4B}">
                <a14:imgProps xmlns:a14="http://schemas.microsoft.com/office/drawing/2010/main">
                  <a14:imgLayer r:embed="rId14">
                    <a14:imgEffect>
                      <a14:brightnessContrast bright="-64000" contrast="-21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1924CED9-E090-456A-AFF6-64507BE765D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972mag.com/former-israeli-ag-we-should-have-evicted-hebron-settlers/88859/"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80" y="533400"/>
            <a:ext cx="9185580" cy="5745163"/>
          </a:xfrm>
        </p:spPr>
      </p:pic>
    </p:spTree>
    <p:extLst>
      <p:ext uri="{BB962C8B-B14F-4D97-AF65-F5344CB8AC3E}">
        <p14:creationId xmlns:p14="http://schemas.microsoft.com/office/powerpoint/2010/main" val="103183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2" y="19468"/>
            <a:ext cx="9372601" cy="684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body" idx="1"/>
          </p:nvPr>
        </p:nvSpPr>
        <p:spPr>
          <a:xfrm>
            <a:off x="384175" y="547688"/>
            <a:ext cx="8382000" cy="6310312"/>
          </a:xfrm>
          <a:effectLst>
            <a:outerShdw dist="35921" dir="2700000" algn="ctr" rotWithShape="0">
              <a:schemeClr val="tx2"/>
            </a:outerShdw>
          </a:effectLst>
        </p:spPr>
        <p:txBody>
          <a:bodyPr/>
          <a:lstStyle/>
          <a:p>
            <a:pPr algn="ctr" eaLnBrk="1" hangingPunct="1">
              <a:buFontTx/>
              <a:buNone/>
            </a:pPr>
            <a:r>
              <a:rPr lang="en-US" altLang="en-US" sz="5400" b="1" dirty="0" smtClean="0">
                <a:solidFill>
                  <a:srgbClr val="FFCC00"/>
                </a:solidFill>
                <a:latin typeface="Aller" pitchFamily="2" charset="0"/>
              </a:rPr>
              <a:t>“In” Messiah = “in” Israel</a:t>
            </a:r>
          </a:p>
          <a:p>
            <a:pPr marL="0" indent="0">
              <a:buNone/>
            </a:pPr>
            <a:r>
              <a:rPr lang="en-US" sz="2800" b="1" dirty="0" smtClean="0">
                <a:solidFill>
                  <a:schemeClr val="bg1"/>
                </a:solidFill>
                <a:latin typeface="Aller" panose="02000503030000020004" pitchFamily="2" charset="0"/>
              </a:rPr>
              <a:t>Ephesians </a:t>
            </a:r>
            <a:r>
              <a:rPr lang="en-US" sz="2800" b="1" dirty="0">
                <a:solidFill>
                  <a:schemeClr val="bg1"/>
                </a:solidFill>
                <a:latin typeface="Aller" panose="02000503030000020004" pitchFamily="2" charset="0"/>
              </a:rPr>
              <a:t>2:11-19</a:t>
            </a:r>
            <a:endParaRPr lang="en-US" altLang="en-US" sz="2800" b="1" dirty="0">
              <a:solidFill>
                <a:schemeClr val="bg1"/>
              </a:solidFill>
              <a:latin typeface="Aller" pitchFamily="2" charset="0"/>
            </a:endParaRPr>
          </a:p>
          <a:p>
            <a:pPr marL="0" indent="0">
              <a:buNone/>
            </a:pPr>
            <a:r>
              <a:rPr lang="en-US" sz="2800" b="1" dirty="0" smtClean="0">
                <a:solidFill>
                  <a:schemeClr val="bg1"/>
                </a:solidFill>
                <a:latin typeface="Aller" panose="02000503030000020004" pitchFamily="2" charset="0"/>
              </a:rPr>
              <a:t>…remember </a:t>
            </a:r>
            <a:r>
              <a:rPr lang="en-US" sz="2800" b="1" dirty="0">
                <a:solidFill>
                  <a:schemeClr val="bg1"/>
                </a:solidFill>
                <a:latin typeface="Aller" panose="02000503030000020004" pitchFamily="2" charset="0"/>
              </a:rPr>
              <a:t>that </a:t>
            </a:r>
            <a:r>
              <a:rPr lang="en-US" sz="2800" b="1" u="sng" dirty="0" smtClean="0">
                <a:solidFill>
                  <a:schemeClr val="bg1"/>
                </a:solidFill>
                <a:latin typeface="Aller" panose="02000503030000020004" pitchFamily="2" charset="0"/>
              </a:rPr>
              <a:t>formerly</a:t>
            </a:r>
            <a:r>
              <a:rPr lang="en-US" sz="2800" b="1"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you who are Gentiles by birth and called "uncircumcised" by those who call themselves "the circumcision" (that done in the body by the hands of </a:t>
            </a:r>
            <a:r>
              <a:rPr lang="en-US" sz="2800" b="1" dirty="0" smtClean="0">
                <a:solidFill>
                  <a:schemeClr val="bg1"/>
                </a:solidFill>
                <a:latin typeface="Aller" panose="02000503030000020004" pitchFamily="2" charset="0"/>
              </a:rPr>
              <a:t>men)-- </a:t>
            </a:r>
            <a:r>
              <a:rPr lang="en-US" sz="2800" b="1" baseline="30000" dirty="0">
                <a:solidFill>
                  <a:schemeClr val="bg1"/>
                </a:solidFill>
                <a:latin typeface="Aller" panose="02000503030000020004" pitchFamily="2" charset="0"/>
              </a:rPr>
              <a:t>12</a:t>
            </a:r>
            <a:r>
              <a:rPr lang="en-US" sz="2800" b="1" dirty="0">
                <a:solidFill>
                  <a:schemeClr val="bg1"/>
                </a:solidFill>
                <a:latin typeface="Aller" panose="02000503030000020004" pitchFamily="2" charset="0"/>
              </a:rPr>
              <a:t> remember that </a:t>
            </a:r>
            <a:r>
              <a:rPr lang="en-US" sz="2800" b="1" u="sng" dirty="0">
                <a:solidFill>
                  <a:schemeClr val="bg1"/>
                </a:solidFill>
                <a:latin typeface="Aller" panose="02000503030000020004" pitchFamily="2" charset="0"/>
              </a:rPr>
              <a:t>at that time</a:t>
            </a:r>
            <a:r>
              <a:rPr lang="en-US" sz="2800" b="1" dirty="0">
                <a:solidFill>
                  <a:schemeClr val="bg1"/>
                </a:solidFill>
                <a:latin typeface="Aller" panose="02000503030000020004" pitchFamily="2" charset="0"/>
              </a:rPr>
              <a:t> you were separate from </a:t>
            </a:r>
            <a:r>
              <a:rPr lang="en-US" sz="2800" b="1" dirty="0" smtClean="0">
                <a:solidFill>
                  <a:schemeClr val="bg1"/>
                </a:solidFill>
                <a:latin typeface="Aller" panose="02000503030000020004" pitchFamily="2" charset="0"/>
              </a:rPr>
              <a:t>Messiah, </a:t>
            </a:r>
            <a:r>
              <a:rPr lang="en-US" sz="2800" b="1" u="sng" dirty="0">
                <a:solidFill>
                  <a:schemeClr val="bg1"/>
                </a:solidFill>
                <a:latin typeface="Aller" panose="02000503030000020004" pitchFamily="2" charset="0"/>
              </a:rPr>
              <a:t>excluded from citizenship in Israel and </a:t>
            </a:r>
            <a:r>
              <a:rPr lang="en-US" sz="2800" b="1" u="sng" dirty="0" smtClean="0">
                <a:solidFill>
                  <a:schemeClr val="bg1"/>
                </a:solidFill>
                <a:latin typeface="Aller" panose="02000503030000020004" pitchFamily="2" charset="0"/>
              </a:rPr>
              <a:t>foreigners</a:t>
            </a:r>
            <a:r>
              <a:rPr lang="en-US" sz="2800" b="1" u="sng" baseline="30000" dirty="0" smtClean="0">
                <a:solidFill>
                  <a:schemeClr val="bg1"/>
                </a:solidFill>
                <a:latin typeface="Aller" panose="02000503030000020004" pitchFamily="2" charset="0"/>
              </a:rPr>
              <a:t> </a:t>
            </a:r>
            <a:r>
              <a:rPr lang="en-US" sz="2800" b="1" u="sng" dirty="0">
                <a:solidFill>
                  <a:schemeClr val="bg1"/>
                </a:solidFill>
                <a:latin typeface="Aller" panose="02000503030000020004" pitchFamily="2" charset="0"/>
              </a:rPr>
              <a:t>to the covenants</a:t>
            </a:r>
            <a:r>
              <a:rPr lang="en-US" sz="2800" b="1" dirty="0">
                <a:solidFill>
                  <a:schemeClr val="bg1"/>
                </a:solidFill>
                <a:latin typeface="Aller" panose="02000503030000020004" pitchFamily="2" charset="0"/>
              </a:rPr>
              <a:t> of the promise</a:t>
            </a:r>
            <a:r>
              <a:rPr lang="en-US" sz="2800" b="1" dirty="0" smtClean="0">
                <a:solidFill>
                  <a:schemeClr val="bg1"/>
                </a:solidFill>
                <a:latin typeface="Aller" panose="02000503030000020004" pitchFamily="2" charset="0"/>
              </a:rPr>
              <a:t>,</a:t>
            </a:r>
            <a:r>
              <a:rPr lang="en-US" sz="2800" b="1"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without </a:t>
            </a:r>
            <a:r>
              <a:rPr lang="en-US" sz="2800" b="1" dirty="0" smtClean="0">
                <a:solidFill>
                  <a:schemeClr val="bg1"/>
                </a:solidFill>
                <a:latin typeface="Aller" panose="02000503030000020004" pitchFamily="2" charset="0"/>
              </a:rPr>
              <a:t>hope</a:t>
            </a:r>
            <a:r>
              <a:rPr lang="en-US" sz="2800" b="1"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and without God in the </a:t>
            </a:r>
            <a:r>
              <a:rPr lang="en-US" sz="2800" b="1" dirty="0" smtClean="0">
                <a:solidFill>
                  <a:schemeClr val="bg1"/>
                </a:solidFill>
                <a:latin typeface="Aller" panose="02000503030000020004" pitchFamily="2" charset="0"/>
              </a:rPr>
              <a:t>world. </a:t>
            </a:r>
            <a:r>
              <a:rPr lang="en-US" sz="2800" b="1" baseline="30000" dirty="0" smtClean="0">
                <a:solidFill>
                  <a:schemeClr val="bg1"/>
                </a:solidFill>
                <a:latin typeface="Aller" panose="02000503030000020004" pitchFamily="2" charset="0"/>
              </a:rPr>
              <a:t>13</a:t>
            </a:r>
            <a:r>
              <a:rPr lang="en-US" sz="2800" b="1" dirty="0" smtClean="0">
                <a:solidFill>
                  <a:schemeClr val="bg1"/>
                </a:solidFill>
                <a:latin typeface="Aller" panose="02000503030000020004" pitchFamily="2" charset="0"/>
              </a:rPr>
              <a:t> </a:t>
            </a:r>
            <a:r>
              <a:rPr lang="en-US" sz="2800" b="1" u="sng" dirty="0">
                <a:solidFill>
                  <a:schemeClr val="bg1"/>
                </a:solidFill>
                <a:latin typeface="Aller" panose="02000503030000020004" pitchFamily="2" charset="0"/>
              </a:rPr>
              <a:t>But now in </a:t>
            </a:r>
            <a:r>
              <a:rPr lang="en-US" sz="2800" b="1" u="sng" dirty="0" smtClean="0">
                <a:solidFill>
                  <a:schemeClr val="bg1"/>
                </a:solidFill>
                <a:latin typeface="Aller" panose="02000503030000020004" pitchFamily="2" charset="0"/>
              </a:rPr>
              <a:t>Messiah Jesus </a:t>
            </a:r>
            <a:r>
              <a:rPr lang="en-US" sz="2800" b="1" u="sng" dirty="0">
                <a:solidFill>
                  <a:schemeClr val="bg1"/>
                </a:solidFill>
                <a:latin typeface="Aller" panose="02000503030000020004" pitchFamily="2" charset="0"/>
              </a:rPr>
              <a:t>you who </a:t>
            </a:r>
            <a:r>
              <a:rPr lang="en-US" sz="2800" b="1" u="sng" dirty="0" smtClean="0">
                <a:solidFill>
                  <a:schemeClr val="bg1"/>
                </a:solidFill>
                <a:latin typeface="Aller" panose="02000503030000020004" pitchFamily="2" charset="0"/>
              </a:rPr>
              <a:t>once</a:t>
            </a:r>
            <a:r>
              <a:rPr lang="en-US" sz="2800" b="1" u="sng" baseline="30000" dirty="0" smtClean="0">
                <a:solidFill>
                  <a:schemeClr val="bg1"/>
                </a:solidFill>
                <a:latin typeface="Aller" panose="02000503030000020004" pitchFamily="2" charset="0"/>
              </a:rPr>
              <a:t> </a:t>
            </a:r>
            <a:r>
              <a:rPr lang="en-US" sz="2800" b="1" u="sng" dirty="0">
                <a:solidFill>
                  <a:schemeClr val="bg1"/>
                </a:solidFill>
                <a:latin typeface="Aller" panose="02000503030000020004" pitchFamily="2" charset="0"/>
              </a:rPr>
              <a:t>were far away have been brought </a:t>
            </a:r>
            <a:r>
              <a:rPr lang="en-US" sz="2800" b="1" u="sng" dirty="0" smtClean="0">
                <a:solidFill>
                  <a:schemeClr val="bg1"/>
                </a:solidFill>
                <a:latin typeface="Aller" panose="02000503030000020004" pitchFamily="2" charset="0"/>
              </a:rPr>
              <a:t>near</a:t>
            </a:r>
            <a:r>
              <a:rPr lang="en-US" sz="2800" b="1"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through the </a:t>
            </a:r>
            <a:r>
              <a:rPr lang="en-US" sz="2800" b="1" dirty="0" smtClean="0">
                <a:solidFill>
                  <a:schemeClr val="bg1"/>
                </a:solidFill>
                <a:latin typeface="Aller" panose="02000503030000020004" pitchFamily="2" charset="0"/>
              </a:rPr>
              <a:t>Messiah’s blood.</a:t>
            </a:r>
            <a:r>
              <a:rPr lang="en-US" sz="2800" b="1" dirty="0">
                <a:solidFill>
                  <a:schemeClr val="bg1"/>
                </a:solidFill>
                <a:latin typeface="Aller" panose="02000503030000020004" pitchFamily="2" charset="0"/>
              </a:rPr>
              <a:t> </a:t>
            </a:r>
            <a:endParaRPr lang="en-US" altLang="en-US" sz="2800" b="1" dirty="0" smtClean="0">
              <a:solidFill>
                <a:schemeClr val="bg1"/>
              </a:solidFill>
              <a:latin typeface="Aller"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32699648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38058" cy="7273894"/>
          </a:xfrm>
        </p:spPr>
      </p:pic>
    </p:spTree>
    <p:extLst>
      <p:ext uri="{BB962C8B-B14F-4D97-AF65-F5344CB8AC3E}">
        <p14:creationId xmlns:p14="http://schemas.microsoft.com/office/powerpoint/2010/main" val="9039332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solidFill>
                  <a:schemeClr val="bg1"/>
                </a:solidFill>
                <a:latin typeface="Aller" panose="02000503030000020004" pitchFamily="2" charset="0"/>
              </a:rPr>
              <a:t>“We </a:t>
            </a:r>
            <a:r>
              <a:rPr lang="en-US" b="1" dirty="0">
                <a:solidFill>
                  <a:schemeClr val="bg1"/>
                </a:solidFill>
                <a:latin typeface="Aller" panose="02000503030000020004" pitchFamily="2" charset="0"/>
              </a:rPr>
              <a:t>say the Palestinians behave like </a:t>
            </a:r>
            <a:r>
              <a:rPr lang="en-US" b="1" dirty="0" smtClean="0">
                <a:solidFill>
                  <a:schemeClr val="bg1"/>
                </a:solidFill>
                <a:latin typeface="Aller" panose="02000503030000020004" pitchFamily="2" charset="0"/>
              </a:rPr>
              <a:t>‘madmen’; </a:t>
            </a:r>
            <a:r>
              <a:rPr lang="en-US" b="1" dirty="0">
                <a:solidFill>
                  <a:schemeClr val="bg1"/>
                </a:solidFill>
                <a:latin typeface="Aller" panose="02000503030000020004" pitchFamily="2" charset="0"/>
              </a:rPr>
              <a:t>it is not madness but a bottomless despair</a:t>
            </a:r>
            <a:r>
              <a:rPr lang="en-US" b="1" dirty="0" smtClean="0">
                <a:solidFill>
                  <a:schemeClr val="bg1"/>
                </a:solidFill>
                <a:latin typeface="Aller" panose="02000503030000020004" pitchFamily="2" charset="0"/>
              </a:rPr>
              <a:t>.”</a:t>
            </a:r>
            <a:endParaRPr lang="en-US" b="1" dirty="0">
              <a:solidFill>
                <a:schemeClr val="bg1"/>
              </a:solidFill>
              <a:latin typeface="Aller" panose="02000503030000020004" pitchFamily="2" charset="0"/>
            </a:endParaRPr>
          </a:p>
          <a:p>
            <a:pPr marL="0" indent="0" algn="r">
              <a:buNone/>
            </a:pPr>
            <a:r>
              <a:rPr lang="en-US" dirty="0" smtClean="0">
                <a:solidFill>
                  <a:schemeClr val="bg1"/>
                </a:solidFill>
                <a:latin typeface="Aller" panose="02000503030000020004" pitchFamily="2" charset="0"/>
              </a:rPr>
              <a:t>-Ami </a:t>
            </a:r>
            <a:r>
              <a:rPr lang="en-US" dirty="0" err="1">
                <a:solidFill>
                  <a:schemeClr val="bg1"/>
                </a:solidFill>
                <a:latin typeface="Aller" panose="02000503030000020004" pitchFamily="2" charset="0"/>
              </a:rPr>
              <a:t>Ayalon</a:t>
            </a:r>
            <a:r>
              <a:rPr lang="en-US" dirty="0" smtClean="0">
                <a:solidFill>
                  <a:schemeClr val="bg1"/>
                </a:solidFill>
                <a:latin typeface="Aller" panose="02000503030000020004" pitchFamily="2" charset="0"/>
              </a:rPr>
              <a:t>, 2002 </a:t>
            </a:r>
            <a:br>
              <a:rPr lang="en-US" dirty="0" smtClean="0">
                <a:solidFill>
                  <a:schemeClr val="bg1"/>
                </a:solidFill>
                <a:latin typeface="Aller" panose="02000503030000020004" pitchFamily="2" charset="0"/>
              </a:rPr>
            </a:br>
            <a:r>
              <a:rPr lang="en-US" dirty="0" smtClean="0">
                <a:solidFill>
                  <a:schemeClr val="bg1"/>
                </a:solidFill>
                <a:latin typeface="Aller" panose="02000503030000020004" pitchFamily="2" charset="0"/>
              </a:rPr>
              <a:t>Head </a:t>
            </a:r>
            <a:r>
              <a:rPr lang="en-US" dirty="0">
                <a:solidFill>
                  <a:schemeClr val="bg1"/>
                </a:solidFill>
                <a:latin typeface="Aller" panose="02000503030000020004" pitchFamily="2" charset="0"/>
              </a:rPr>
              <a:t>of Shin-Bet </a:t>
            </a:r>
            <a:r>
              <a:rPr lang="en-US" dirty="0" smtClean="0">
                <a:solidFill>
                  <a:schemeClr val="bg1"/>
                </a:solidFill>
                <a:latin typeface="Aller" panose="02000503030000020004" pitchFamily="2" charset="0"/>
              </a:rPr>
              <a:t>(1996-2000) </a:t>
            </a:r>
            <a:endParaRPr lang="en-US" dirty="0"/>
          </a:p>
        </p:txBody>
      </p:sp>
    </p:spTree>
    <p:extLst>
      <p:ext uri="{BB962C8B-B14F-4D97-AF65-F5344CB8AC3E}">
        <p14:creationId xmlns:p14="http://schemas.microsoft.com/office/powerpoint/2010/main" val="29797320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4525963"/>
          </a:xfrm>
        </p:spPr>
        <p:txBody>
          <a:bodyPr/>
          <a:lstStyle/>
          <a:p>
            <a:pPr marL="0" indent="0" algn="ctr">
              <a:buNone/>
            </a:pPr>
            <a:r>
              <a:rPr lang="en-US" sz="5400" b="1" dirty="0" smtClean="0">
                <a:solidFill>
                  <a:srgbClr val="FFCC00"/>
                </a:solidFill>
                <a:effectLst>
                  <a:outerShdw blurRad="38100" dist="38100" dir="2700000" algn="tl">
                    <a:srgbClr val="000000">
                      <a:alpha val="43137"/>
                    </a:srgbClr>
                  </a:outerShdw>
                </a:effectLst>
                <a:latin typeface="Aller" panose="02000503030000020004" pitchFamily="2" charset="0"/>
              </a:rPr>
              <a:t>“Apartheid” State?</a:t>
            </a:r>
          </a:p>
          <a:p>
            <a:pPr marL="0" indent="0">
              <a:buNone/>
            </a:pP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 Jewish state is thus an enterprise in which the Arabs are not equal partners, in which their interests are placed below those of a different national group – most of whose members are newcomers to the land, and many of whom are not even living in the country.”</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Jdg. Ruth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Gavison</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2003,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Association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for Civil Rights in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Israel</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7334262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457200"/>
            <a:ext cx="5504339" cy="8462788"/>
          </a:xfrm>
        </p:spPr>
      </p:pic>
    </p:spTree>
    <p:extLst>
      <p:ext uri="{BB962C8B-B14F-4D97-AF65-F5344CB8AC3E}">
        <p14:creationId xmlns:p14="http://schemas.microsoft.com/office/powerpoint/2010/main" val="85978440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163"/>
            <a:ext cx="8229600" cy="4525963"/>
          </a:xfrm>
        </p:spPr>
        <p:txBody>
          <a:bodyPr/>
          <a:lstStyle/>
          <a:p>
            <a:pPr marL="0" indent="0" algn="ctr">
              <a:buNone/>
            </a:pP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ctr">
              <a:buNone/>
            </a:pPr>
            <a:r>
              <a:rPr lang="en-US" sz="4400" b="1" dirty="0" smtClean="0">
                <a:solidFill>
                  <a:srgbClr val="FFCC00"/>
                </a:solidFill>
                <a:effectLst>
                  <a:outerShdw blurRad="38100" dist="38100" dir="2700000" algn="tl">
                    <a:srgbClr val="000000">
                      <a:alpha val="43137"/>
                    </a:srgbClr>
                  </a:outerShdw>
                </a:effectLst>
                <a:latin typeface="Aller" panose="02000503030000020004" pitchFamily="2" charset="0"/>
              </a:rPr>
              <a:t>Israeli school budgets </a:t>
            </a:r>
          </a:p>
          <a:p>
            <a:pPr marL="0" indent="0" algn="ctr">
              <a:buNone/>
            </a:pPr>
            <a:endParaRPr lang="en-US" sz="1050" b="1" dirty="0">
              <a:solidFill>
                <a:srgbClr val="FFCC00"/>
              </a:solidFill>
              <a:effectLst>
                <a:outerShdw blurRad="38100" dist="38100" dir="2700000" algn="tl">
                  <a:srgbClr val="000000">
                    <a:alpha val="43137"/>
                  </a:srgbClr>
                </a:outerShdw>
              </a:effectLst>
              <a:latin typeface="Aller" panose="02000503030000020004" pitchFamily="2" charset="0"/>
            </a:endParaRPr>
          </a:p>
          <a:p>
            <a:pPr marL="0" indent="0" algn="ct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Jewish child per year: </a:t>
            </a:r>
          </a:p>
          <a:p>
            <a:pPr marL="0" indent="0" algn="ct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$1,100 </a:t>
            </a:r>
          </a:p>
          <a:p>
            <a:pPr marL="0" indent="0" algn="ctr">
              <a:buNone/>
            </a:pPr>
            <a:endParaRPr lang="en-US" sz="105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ct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Palestinian child per year: </a:t>
            </a:r>
            <a:b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$191</a:t>
            </a:r>
          </a:p>
          <a:p>
            <a:pPr marL="0" indent="0" algn="ctr">
              <a:buNone/>
            </a:pPr>
            <a:endParaRPr lang="en-US" sz="105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ct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West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Bank </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settler student: </a:t>
            </a:r>
          </a:p>
          <a:p>
            <a:pPr marL="0" indent="0" algn="ct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$1,535</a:t>
            </a:r>
            <a:r>
              <a:rPr lang="en-US" b="1" dirty="0">
                <a:solidFill>
                  <a:schemeClr val="bg1"/>
                </a:solidFill>
                <a:effectLst>
                  <a:outerShdw blurRad="38100" dist="38100" dir="2700000" algn="tl">
                    <a:srgbClr val="000000">
                      <a:alpha val="43137"/>
                    </a:srgbClr>
                  </a:outerShdw>
                </a:effectLst>
                <a:latin typeface="Aller" panose="02000503030000020004" pitchFamily="2" charset="0"/>
              </a:rPr>
              <a:t>. </a:t>
            </a:r>
            <a:endParaRPr lang="en-US"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000" dirty="0">
              <a:solidFill>
                <a:schemeClr val="bg1"/>
              </a:solidFill>
            </a:endParaRPr>
          </a:p>
          <a:p>
            <a:pPr marL="0" indent="0" algn="ctr">
              <a:buNone/>
            </a:pPr>
            <a:r>
              <a:rPr lang="en-US" sz="2000" b="1" dirty="0" smtClean="0">
                <a:solidFill>
                  <a:schemeClr val="bg1"/>
                </a:solidFill>
                <a:effectLst>
                  <a:outerShdw blurRad="38100" dist="38100" dir="2700000" algn="tl">
                    <a:srgbClr val="000000">
                      <a:alpha val="43137"/>
                    </a:srgbClr>
                  </a:outerShdw>
                </a:effectLst>
                <a:latin typeface="Aller" panose="02000503030000020004" pitchFamily="2" charset="0"/>
              </a:rPr>
              <a:t>Study </a:t>
            </a:r>
            <a:r>
              <a:rPr lang="en-US" sz="2000" b="1" dirty="0">
                <a:solidFill>
                  <a:schemeClr val="bg1"/>
                </a:solidFill>
                <a:effectLst>
                  <a:outerShdw blurRad="38100" dist="38100" dir="2700000" algn="tl">
                    <a:srgbClr val="000000">
                      <a:alpha val="43137"/>
                    </a:srgbClr>
                  </a:outerShdw>
                </a:effectLst>
                <a:latin typeface="Aller" panose="02000503030000020004" pitchFamily="2" charset="0"/>
              </a:rPr>
              <a:t>in association with the </a:t>
            </a:r>
            <a:r>
              <a:rPr lang="en-US" sz="2000" b="1" dirty="0" smtClean="0">
                <a:solidFill>
                  <a:schemeClr val="bg1"/>
                </a:solidFill>
                <a:effectLst>
                  <a:outerShdw blurRad="38100" dist="38100" dir="2700000" algn="tl">
                    <a:srgbClr val="000000">
                      <a:alpha val="43137"/>
                    </a:srgbClr>
                  </a:outerShdw>
                </a:effectLst>
                <a:latin typeface="Aller" panose="02000503030000020004" pitchFamily="2" charset="0"/>
              </a:rPr>
              <a:t>Israeli </a:t>
            </a:r>
            <a:r>
              <a:rPr lang="en-US" sz="2000" b="1" dirty="0">
                <a:solidFill>
                  <a:schemeClr val="bg1"/>
                </a:solidFill>
                <a:effectLst>
                  <a:outerShdw blurRad="38100" dist="38100" dir="2700000" algn="tl">
                    <a:srgbClr val="000000">
                      <a:alpha val="43137"/>
                    </a:srgbClr>
                  </a:outerShdw>
                </a:effectLst>
                <a:latin typeface="Aller" panose="02000503030000020004" pitchFamily="2" charset="0"/>
              </a:rPr>
              <a:t>Central Bureau of </a:t>
            </a:r>
            <a:r>
              <a:rPr lang="en-US" sz="2000" b="1" dirty="0" smtClean="0">
                <a:solidFill>
                  <a:schemeClr val="bg1"/>
                </a:solidFill>
                <a:effectLst>
                  <a:outerShdw blurRad="38100" dist="38100" dir="2700000" algn="tl">
                    <a:srgbClr val="000000">
                      <a:alpha val="43137"/>
                    </a:srgbClr>
                  </a:outerShdw>
                </a:effectLst>
                <a:latin typeface="Aller" panose="02000503030000020004" pitchFamily="2" charset="0"/>
              </a:rPr>
              <a:t>Statistics </a:t>
            </a:r>
            <a:r>
              <a:rPr lang="en-US" sz="2000" dirty="0">
                <a:solidFill>
                  <a:schemeClr val="bg1"/>
                </a:solidFill>
              </a:rPr>
              <a:t>(White, p. 71). </a:t>
            </a:r>
            <a:endParaRPr lang="en-US" sz="20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000" dirty="0">
              <a:solidFill>
                <a:schemeClr val="bg1"/>
              </a:solidFill>
            </a:endParaRPr>
          </a:p>
          <a:p>
            <a:pPr marL="0" indent="0">
              <a:buNone/>
            </a:pPr>
            <a:endParaRPr lang="en-US" sz="2000" dirty="0">
              <a:solidFill>
                <a:schemeClr val="bg1"/>
              </a:solidFill>
            </a:endParaRPr>
          </a:p>
        </p:txBody>
      </p:sp>
    </p:spTree>
    <p:extLst>
      <p:ext uri="{BB962C8B-B14F-4D97-AF65-F5344CB8AC3E}">
        <p14:creationId xmlns:p14="http://schemas.microsoft.com/office/powerpoint/2010/main" val="35511274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50837"/>
            <a:ext cx="7772400" cy="3154363"/>
          </a:xfrm>
        </p:spPr>
        <p:txBody>
          <a:bodyPr/>
          <a:lstStyle/>
          <a:p>
            <a:pPr marL="0" indent="0" algn="ctr">
              <a:buNone/>
            </a:pPr>
            <a:r>
              <a:rPr lang="en-US" sz="4400" b="1" dirty="0" smtClean="0">
                <a:solidFill>
                  <a:srgbClr val="FFCC00"/>
                </a:solidFill>
                <a:effectLst>
                  <a:outerShdw blurRad="38100" dist="38100" dir="2700000" algn="tl">
                    <a:srgbClr val="000000">
                      <a:alpha val="43137"/>
                    </a:srgbClr>
                  </a:outerShdw>
                </a:effectLst>
                <a:latin typeface="Aller" panose="02000503030000020004" pitchFamily="2" charset="0"/>
              </a:rPr>
              <a:t>Mainstream Institutional Prejudice</a:t>
            </a: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Palestinians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in the city are a ‘strategic threat.’</a:t>
            </a:r>
          </a:p>
          <a:p>
            <a:pPr marL="0" indent="0" algn="r">
              <a:buNone/>
            </a:pPr>
            <a:r>
              <a:rPr lang="en-US" sz="2800" dirty="0">
                <a:solidFill>
                  <a:schemeClr val="bg1"/>
                </a:solidFill>
                <a:effectLst>
                  <a:outerShdw blurRad="38100" dist="38100" dir="2700000" algn="tl">
                    <a:srgbClr val="000000">
                      <a:alpha val="43137"/>
                    </a:srgbClr>
                  </a:outerShdw>
                </a:effectLst>
                <a:latin typeface="Aller" panose="02000503030000020004" pitchFamily="2" charset="0"/>
              </a:rPr>
              <a:t>-</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Nir</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err="1" smtClean="0">
                <a:solidFill>
                  <a:schemeClr val="bg1"/>
                </a:solidFill>
                <a:effectLst>
                  <a:outerShdw blurRad="38100" dist="38100" dir="2700000" algn="tl">
                    <a:srgbClr val="000000">
                      <a:alpha val="43137"/>
                    </a:srgbClr>
                  </a:outerShdw>
                </a:effectLst>
                <a:latin typeface="Aller" panose="02000503030000020004" pitchFamily="2" charset="0"/>
              </a:rPr>
              <a:t>Barkat</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Mayor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of Jerusalem</a:t>
            </a:r>
          </a:p>
          <a:p>
            <a:pPr marL="0" indent="0">
              <a:buNone/>
            </a:pPr>
            <a:endPar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Palestinian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citizens constitute the real ‘demographic problem’.</a:t>
            </a:r>
          </a:p>
          <a:p>
            <a:pPr marL="0" indent="0" algn="r">
              <a:buNone/>
            </a:pP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Benjamin Netanyahu, 2003 </a:t>
            </a:r>
          </a:p>
          <a:p>
            <a:pPr marL="0" indent="0">
              <a:buNone/>
            </a:pPr>
            <a:endParaRPr lang="en-US" sz="105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‘it’s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 matter of concern when the non-Jewish population rises a lot faster than the Jewish population.’ </a:t>
            </a:r>
          </a:p>
          <a:p>
            <a:pPr marL="0" indent="0" algn="r">
              <a:buNone/>
            </a:pPr>
            <a:r>
              <a:rPr lang="en-US" sz="2800" dirty="0">
                <a:solidFill>
                  <a:schemeClr val="bg1"/>
                </a:solidFill>
                <a:effectLst>
                  <a:outerShdw blurRad="38100" dist="38100" dir="2700000" algn="tl">
                    <a:srgbClr val="000000">
                      <a:alpha val="43137"/>
                    </a:srgbClr>
                  </a:outerShdw>
                </a:effectLst>
                <a:latin typeface="Aller" panose="02000503030000020004" pitchFamily="2" charset="0"/>
              </a:rPr>
              <a:t>-Ehud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Olmert</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1998</a:t>
            </a:r>
          </a:p>
          <a:p>
            <a:pPr marL="0" indent="0">
              <a:buNone/>
            </a:pPr>
            <a:endParaRPr lang="en-US" sz="2800" dirty="0">
              <a:solidFill>
                <a:schemeClr val="bg1"/>
              </a:solidFill>
              <a:effectLst>
                <a:outerShdw blurRad="38100" dist="38100" dir="2700000" algn="tl">
                  <a:srgbClr val="000000">
                    <a:alpha val="43137"/>
                  </a:srgbClr>
                </a:outerShdw>
              </a:effectLst>
            </a:endParaRPr>
          </a:p>
          <a:p>
            <a:pPr marL="0" indent="0">
              <a:buNone/>
            </a:pPr>
            <a:endParaRPr lang="en-US" sz="2000" dirty="0">
              <a:solidFill>
                <a:schemeClr val="bg1"/>
              </a:solidFill>
            </a:endParaRPr>
          </a:p>
        </p:txBody>
      </p:sp>
    </p:spTree>
    <p:extLst>
      <p:ext uri="{BB962C8B-B14F-4D97-AF65-F5344CB8AC3E}">
        <p14:creationId xmlns:p14="http://schemas.microsoft.com/office/powerpoint/2010/main" val="13903114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153400" cy="5638800"/>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 Jews must stop burying their heads in the sand and recognize that the Arabs in Israel are our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enemy.’</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-Chair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of the Knesset’s Ethics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committee, 2010</a:t>
            </a:r>
          </a:p>
          <a:p>
            <a:pPr marL="0" indent="0">
              <a:buNone/>
            </a:pPr>
            <a:endParaRPr lang="en-US" sz="105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 see [it] as a national duty to prevent the spread of a population [the Arabs] that, to say the least, does not love the state of Israel ... If we go on like we have until now, we will lose the Galilee. Populations that should not mix are spreading there.” </a:t>
            </a:r>
          </a:p>
          <a:p>
            <a:pPr marL="0" indent="0" algn="r">
              <a:buNone/>
            </a:pPr>
            <a:r>
              <a:rPr lang="en-US" sz="2800" dirty="0">
                <a:solidFill>
                  <a:schemeClr val="bg1"/>
                </a:solidFill>
                <a:effectLst>
                  <a:outerShdw blurRad="38100" dist="38100" dir="2700000" algn="tl">
                    <a:srgbClr val="000000">
                      <a:alpha val="43137"/>
                    </a:srgbClr>
                  </a:outerShdw>
                </a:effectLst>
                <a:latin typeface="Aller" panose="02000503030000020004" pitchFamily="2" charset="0"/>
              </a:rPr>
              <a:t>-Ariel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Atias</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2009, Housing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Minister</a:t>
            </a:r>
          </a:p>
          <a:p>
            <a:pPr marL="0" indent="0" algn="r">
              <a:buNone/>
            </a:pPr>
            <a:endParaRPr lang="en-US" sz="2800" dirty="0" smtClean="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79015167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42973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“Bedouin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are a bloodthirsty people who commit polygamy, have 30 children, and continue to expand their illegal settlements by taking over state lands. In their culture, they relieve themselves outdoors and don’t even know how to use the toilet</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Moshe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Shohat</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2001</a:t>
            </a:r>
            <a:b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Head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of the Educational Authority for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Bedouins </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105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delivery rooms in </a:t>
            </a:r>
            <a:r>
              <a:rPr lang="en-US" sz="2800" b="1" dirty="0" err="1">
                <a:solidFill>
                  <a:schemeClr val="bg1"/>
                </a:solidFill>
                <a:effectLst>
                  <a:outerShdw blurRad="38100" dist="38100" dir="2700000" algn="tl">
                    <a:srgbClr val="000000">
                      <a:alpha val="43137"/>
                    </a:srgbClr>
                  </a:outerShdw>
                </a:effectLst>
                <a:latin typeface="Aller" panose="02000503030000020004" pitchFamily="2" charset="0"/>
              </a:rPr>
              <a:t>Soroka</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Hospital…have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turned into a factory for the production of a backward population</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t>
            </a:r>
          </a:p>
          <a:p>
            <a:pPr marL="0" indent="0" algn="r">
              <a:buNone/>
            </a:pPr>
            <a:r>
              <a:rPr lang="en-US" sz="2800" dirty="0">
                <a:solidFill>
                  <a:schemeClr val="bg1"/>
                </a:solidFill>
                <a:effectLst>
                  <a:outerShdw blurRad="38100" dist="38100" dir="2700000" algn="tl">
                    <a:srgbClr val="000000">
                      <a:alpha val="43137"/>
                    </a:srgbClr>
                  </a:outerShdw>
                </a:effectLst>
                <a:latin typeface="Aller" panose="02000503030000020004" pitchFamily="2" charset="0"/>
              </a:rPr>
              <a:t>-</a:t>
            </a:r>
            <a:r>
              <a:rPr lang="en-US" sz="2800" dirty="0" err="1" smtClean="0">
                <a:solidFill>
                  <a:schemeClr val="bg1"/>
                </a:solidFill>
                <a:effectLst>
                  <a:outerShdw blurRad="38100" dist="38100" dir="2700000" algn="tl">
                    <a:srgbClr val="000000">
                      <a:alpha val="43137"/>
                    </a:srgbClr>
                  </a:outerShdw>
                </a:effectLst>
                <a:latin typeface="Aller" panose="02000503030000020004" pitchFamily="2" charset="0"/>
              </a:rPr>
              <a:t>Dr</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Yitzhak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Ravid</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2003</a:t>
            </a:r>
            <a:b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Armament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Development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Authority</a:t>
            </a:r>
            <a:endParaRPr lang="en-US" sz="2000" dirty="0">
              <a:solidFill>
                <a:schemeClr val="bg1"/>
              </a:solidFill>
            </a:endParaRPr>
          </a:p>
          <a:p>
            <a:pPr marL="0" indent="0">
              <a:buNone/>
            </a:pPr>
            <a:endParaRPr lang="en-US" sz="2000" dirty="0">
              <a:solidFill>
                <a:schemeClr val="bg1"/>
              </a:solidFill>
            </a:endParaRPr>
          </a:p>
        </p:txBody>
      </p:sp>
    </p:spTree>
    <p:extLst>
      <p:ext uri="{BB962C8B-B14F-4D97-AF65-F5344CB8AC3E}">
        <p14:creationId xmlns:p14="http://schemas.microsoft.com/office/powerpoint/2010/main" val="38475278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45259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there is one law for abandoned Arab property and another for abandoned Jewish property. This is unjust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legislation. </a:t>
            </a: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Apartheid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refers to segregation in the sense of one law for some people and another law for others. So if Muslims are not allowed to walk along a road and Jews are, then that’s truly Apartheid. There’s no way around it, and it’s a real pity that this situation was created.”  </a:t>
            </a:r>
          </a:p>
          <a:p>
            <a:pPr marL="0" indent="0" algn="r">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-Michael Ben-</a:t>
            </a:r>
            <a:r>
              <a:rPr lang="en-US" sz="2800" b="1" dirty="0" err="1" smtClean="0">
                <a:solidFill>
                  <a:schemeClr val="bg1"/>
                </a:solidFill>
                <a:effectLst>
                  <a:outerShdw blurRad="38100" dist="38100" dir="2700000" algn="tl">
                    <a:srgbClr val="000000">
                      <a:alpha val="43137"/>
                    </a:srgbClr>
                  </a:outerShdw>
                </a:effectLst>
                <a:latin typeface="Aller" panose="02000503030000020004" pitchFamily="2" charset="0"/>
              </a:rPr>
              <a:t>Yair</a:t>
            </a: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Former Attorney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General</a:t>
            </a:r>
          </a:p>
          <a:p>
            <a:pPr marL="0" indent="0">
              <a:buNone/>
            </a:pPr>
            <a:r>
              <a:rPr lang="en-US" sz="2000" u="sng" dirty="0" smtClean="0">
                <a:solidFill>
                  <a:schemeClr val="bg1"/>
                </a:solidFill>
                <a:hlinkClick r:id="rId2"/>
              </a:rPr>
              <a:t>http</a:t>
            </a:r>
            <a:r>
              <a:rPr lang="en-US" sz="2000" u="sng" dirty="0">
                <a:solidFill>
                  <a:schemeClr val="bg1"/>
                </a:solidFill>
                <a:hlinkClick r:id="rId2"/>
              </a:rPr>
              <a:t>://972mag.com/former-israeli-ag-we-should-have-evicted-hebron-settlers/88859/</a:t>
            </a:r>
            <a:endParaRPr lang="en-US" sz="2000" dirty="0">
              <a:solidFill>
                <a:schemeClr val="bg1"/>
              </a:solidFill>
            </a:endParaRPr>
          </a:p>
        </p:txBody>
      </p:sp>
    </p:spTree>
    <p:extLst>
      <p:ext uri="{BB962C8B-B14F-4D97-AF65-F5344CB8AC3E}">
        <p14:creationId xmlns:p14="http://schemas.microsoft.com/office/powerpoint/2010/main" val="30838575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33400" y="381000"/>
            <a:ext cx="8229600" cy="4525963"/>
          </a:xfrm>
        </p:spPr>
        <p:txBody>
          <a:bodyPr/>
          <a:lstStyle/>
          <a:p>
            <a:pPr marL="0" indent="0">
              <a:buNone/>
            </a:pPr>
            <a:r>
              <a:rPr lang="en-US" sz="2800" b="1" i="1" dirty="0">
                <a:solidFill>
                  <a:schemeClr val="bg1"/>
                </a:solidFill>
                <a:effectLst>
                  <a:outerShdw blurRad="38100" dist="38100" dir="2700000" algn="tl">
                    <a:srgbClr val="000000">
                      <a:alpha val="43137"/>
                    </a:srgbClr>
                  </a:outerShdw>
                </a:effectLst>
                <a:latin typeface="Aller" panose="02000503030000020004" pitchFamily="2" charset="0"/>
              </a:rPr>
              <a:t>“When a stranger resides with you in your land, you shall not do him wrong. The stranger who resides with you shall be to you as the native among you, and you shall love him as yourself; for you were aliens in the land of Egypt: I am the LORD your God</a:t>
            </a:r>
            <a:r>
              <a:rPr lang="en-US" sz="2800" b="1" i="1" dirty="0" smtClean="0">
                <a:solidFill>
                  <a:schemeClr val="bg1"/>
                </a:solidFill>
                <a:effectLst>
                  <a:outerShdw blurRad="38100" dist="38100" dir="2700000" algn="tl">
                    <a:srgbClr val="000000">
                      <a:alpha val="43137"/>
                    </a:srgbClr>
                  </a:outerShdw>
                </a:effectLst>
                <a:latin typeface="Aller" panose="02000503030000020004" pitchFamily="2" charset="0"/>
              </a:rPr>
              <a:t>.” 		    </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-Leviticus</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19:33-34</a:t>
            </a:r>
          </a:p>
          <a:p>
            <a:pPr marL="0" indent="0">
              <a:buNone/>
            </a:pPr>
            <a:r>
              <a:rPr lang="en-US" sz="2800" b="1" i="1" dirty="0">
                <a:solidFill>
                  <a:schemeClr val="bg1"/>
                </a:solidFill>
                <a:effectLst>
                  <a:outerShdw blurRad="38100" dist="38100" dir="2700000" algn="tl">
                    <a:srgbClr val="000000">
                      <a:alpha val="43137"/>
                    </a:srgbClr>
                  </a:outerShdw>
                </a:effectLst>
                <a:latin typeface="Aller" panose="02000503030000020004" pitchFamily="2" charset="0"/>
              </a:rPr>
              <a:t>"You are to have the same law for the alien and the native-born. I am the LORD your God." </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-Leviticus 24:22</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i="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i="1" dirty="0">
                <a:solidFill>
                  <a:schemeClr val="bg1"/>
                </a:solidFill>
                <a:effectLst>
                  <a:outerShdw blurRad="38100" dist="38100" dir="2700000" algn="tl">
                    <a:srgbClr val="000000">
                      <a:alpha val="43137"/>
                    </a:srgbClr>
                  </a:outerShdw>
                </a:effectLst>
                <a:latin typeface="Aller" panose="02000503030000020004" pitchFamily="2" charset="0"/>
              </a:rPr>
              <a:t>The same laws and regulations will apply both to you and to the alien living among you." </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-Numbers 15:16</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2402981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body" idx="1"/>
          </p:nvPr>
        </p:nvSpPr>
        <p:spPr>
          <a:xfrm>
            <a:off x="384175" y="547688"/>
            <a:ext cx="8382000" cy="6310312"/>
          </a:xfrm>
          <a:effectLst>
            <a:outerShdw dist="35921" dir="2700000" algn="ctr" rotWithShape="0">
              <a:schemeClr val="tx2"/>
            </a:outerShdw>
          </a:effectLst>
        </p:spPr>
        <p:txBody>
          <a:bodyPr/>
          <a:lstStyle/>
          <a:p>
            <a:pPr algn="ctr" eaLnBrk="1" hangingPunct="1">
              <a:buFontTx/>
              <a:buNone/>
            </a:pPr>
            <a:r>
              <a:rPr lang="en-US" altLang="en-US" sz="5400" b="1" dirty="0" smtClean="0">
                <a:solidFill>
                  <a:srgbClr val="FFCC00"/>
                </a:solidFill>
                <a:latin typeface="Aller" pitchFamily="2" charset="0"/>
              </a:rPr>
              <a:t>“In” Messiah = “in” Israel</a:t>
            </a:r>
          </a:p>
          <a:p>
            <a:pPr marL="0" indent="0">
              <a:buNone/>
            </a:pPr>
            <a:r>
              <a:rPr lang="en-US" sz="2800" b="1" baseline="30000" dirty="0">
                <a:solidFill>
                  <a:schemeClr val="bg1"/>
                </a:solidFill>
                <a:latin typeface="Aller" panose="02000503030000020004" pitchFamily="2" charset="0"/>
              </a:rPr>
              <a:t>14</a:t>
            </a:r>
            <a:r>
              <a:rPr lang="en-US" sz="2800" b="1" dirty="0">
                <a:solidFill>
                  <a:schemeClr val="bg1"/>
                </a:solidFill>
                <a:latin typeface="Aller" panose="02000503030000020004" pitchFamily="2" charset="0"/>
              </a:rPr>
              <a:t> For he himself is our peace,</a:t>
            </a:r>
            <a:r>
              <a:rPr lang="en-US" sz="2800" b="1" baseline="30000" dirty="0">
                <a:solidFill>
                  <a:schemeClr val="bg1"/>
                </a:solidFill>
                <a:latin typeface="Aller" panose="02000503030000020004" pitchFamily="2" charset="0"/>
              </a:rPr>
              <a:t> </a:t>
            </a:r>
            <a:r>
              <a:rPr lang="en-US" sz="2800" b="1" dirty="0">
                <a:solidFill>
                  <a:schemeClr val="bg1"/>
                </a:solidFill>
                <a:latin typeface="Aller" panose="02000503030000020004" pitchFamily="2" charset="0"/>
              </a:rPr>
              <a:t>who </a:t>
            </a:r>
            <a:r>
              <a:rPr lang="en-US" sz="2800" b="1" u="sng" dirty="0">
                <a:solidFill>
                  <a:schemeClr val="bg1"/>
                </a:solidFill>
                <a:latin typeface="Aller" panose="02000503030000020004" pitchFamily="2" charset="0"/>
              </a:rPr>
              <a:t>has made the two one</a:t>
            </a:r>
            <a:r>
              <a:rPr lang="en-US" sz="2800" b="1" baseline="30000" dirty="0">
                <a:solidFill>
                  <a:schemeClr val="bg1"/>
                </a:solidFill>
                <a:latin typeface="Aller" panose="02000503030000020004" pitchFamily="2" charset="0"/>
              </a:rPr>
              <a:t> </a:t>
            </a:r>
            <a:r>
              <a:rPr lang="en-US" sz="2800" b="1" dirty="0">
                <a:solidFill>
                  <a:schemeClr val="bg1"/>
                </a:solidFill>
                <a:latin typeface="Aller" panose="02000503030000020004" pitchFamily="2" charset="0"/>
              </a:rPr>
              <a:t>and has </a:t>
            </a:r>
            <a:r>
              <a:rPr lang="en-US" sz="2800" b="1" u="sng" dirty="0">
                <a:solidFill>
                  <a:schemeClr val="bg1"/>
                </a:solidFill>
                <a:latin typeface="Aller" panose="02000503030000020004" pitchFamily="2" charset="0"/>
              </a:rPr>
              <a:t>destroyed the barrier, the dividing wall of hostility</a:t>
            </a:r>
            <a:r>
              <a:rPr lang="en-US" sz="2800" b="1" dirty="0">
                <a:solidFill>
                  <a:schemeClr val="bg1"/>
                </a:solidFill>
                <a:latin typeface="Aller" panose="02000503030000020004" pitchFamily="2" charset="0"/>
              </a:rPr>
              <a:t>, </a:t>
            </a:r>
            <a:r>
              <a:rPr lang="en-US" sz="2800" b="1" baseline="30000" dirty="0">
                <a:solidFill>
                  <a:schemeClr val="bg1"/>
                </a:solidFill>
                <a:latin typeface="Aller" panose="02000503030000020004" pitchFamily="2" charset="0"/>
              </a:rPr>
              <a:t>15</a:t>
            </a:r>
            <a:r>
              <a:rPr lang="en-US" sz="2800" b="1" dirty="0">
                <a:solidFill>
                  <a:schemeClr val="bg1"/>
                </a:solidFill>
                <a:latin typeface="Aller" panose="02000503030000020004" pitchFamily="2" charset="0"/>
              </a:rPr>
              <a:t> by abolishing in his flesh</a:t>
            </a:r>
            <a:r>
              <a:rPr lang="en-US" sz="2800" b="1" baseline="30000" dirty="0">
                <a:solidFill>
                  <a:schemeClr val="bg1"/>
                </a:solidFill>
                <a:latin typeface="Aller" panose="02000503030000020004" pitchFamily="2" charset="0"/>
              </a:rPr>
              <a:t> </a:t>
            </a:r>
            <a:r>
              <a:rPr lang="en-US" sz="2800" b="1" dirty="0">
                <a:solidFill>
                  <a:schemeClr val="bg1"/>
                </a:solidFill>
                <a:latin typeface="Aller" panose="02000503030000020004" pitchFamily="2" charset="0"/>
              </a:rPr>
              <a:t>the law with its commandments and regulations.</a:t>
            </a:r>
            <a:r>
              <a:rPr lang="en-US" sz="2800" b="1" baseline="30000" dirty="0">
                <a:solidFill>
                  <a:schemeClr val="bg1"/>
                </a:solidFill>
                <a:latin typeface="Aller" panose="02000503030000020004" pitchFamily="2" charset="0"/>
              </a:rPr>
              <a:t> </a:t>
            </a:r>
            <a:r>
              <a:rPr lang="en-US" sz="2800" b="1" dirty="0">
                <a:solidFill>
                  <a:schemeClr val="bg1"/>
                </a:solidFill>
                <a:latin typeface="Aller" panose="02000503030000020004" pitchFamily="2" charset="0"/>
              </a:rPr>
              <a:t>His purpose was </a:t>
            </a:r>
            <a:r>
              <a:rPr lang="en-US" sz="2800" b="1" u="sng" dirty="0">
                <a:solidFill>
                  <a:schemeClr val="bg1"/>
                </a:solidFill>
                <a:latin typeface="Aller" panose="02000503030000020004" pitchFamily="2" charset="0"/>
              </a:rPr>
              <a:t>to create in himself one</a:t>
            </a:r>
            <a:r>
              <a:rPr lang="en-US" sz="2800" b="1" u="sng" baseline="30000" dirty="0">
                <a:solidFill>
                  <a:schemeClr val="bg1"/>
                </a:solidFill>
                <a:latin typeface="Aller" panose="02000503030000020004" pitchFamily="2" charset="0"/>
              </a:rPr>
              <a:t> </a:t>
            </a:r>
            <a:r>
              <a:rPr lang="en-US" sz="2800" b="1" u="sng" dirty="0">
                <a:solidFill>
                  <a:schemeClr val="bg1"/>
                </a:solidFill>
                <a:latin typeface="Aller" panose="02000503030000020004" pitchFamily="2" charset="0"/>
              </a:rPr>
              <a:t>new man out of the two</a:t>
            </a:r>
            <a:r>
              <a:rPr lang="en-US" sz="2800" b="1" dirty="0">
                <a:solidFill>
                  <a:schemeClr val="bg1"/>
                </a:solidFill>
                <a:latin typeface="Aller" panose="02000503030000020004" pitchFamily="2" charset="0"/>
              </a:rPr>
              <a:t>, thus making peace, </a:t>
            </a:r>
            <a:r>
              <a:rPr lang="en-US" sz="2800" b="1" baseline="30000" dirty="0">
                <a:solidFill>
                  <a:schemeClr val="bg1"/>
                </a:solidFill>
                <a:latin typeface="Aller" panose="02000503030000020004" pitchFamily="2" charset="0"/>
              </a:rPr>
              <a:t>16</a:t>
            </a:r>
            <a:r>
              <a:rPr lang="en-US" sz="2800" b="1" dirty="0">
                <a:solidFill>
                  <a:schemeClr val="bg1"/>
                </a:solidFill>
                <a:latin typeface="Aller" panose="02000503030000020004" pitchFamily="2" charset="0"/>
              </a:rPr>
              <a:t> and </a:t>
            </a:r>
            <a:r>
              <a:rPr lang="en-US" sz="2800" b="1" u="sng" dirty="0">
                <a:solidFill>
                  <a:schemeClr val="bg1"/>
                </a:solidFill>
                <a:latin typeface="Aller" panose="02000503030000020004" pitchFamily="2" charset="0"/>
              </a:rPr>
              <a:t>in this one body </a:t>
            </a:r>
            <a:r>
              <a:rPr lang="en-US" sz="2800" b="1" dirty="0">
                <a:solidFill>
                  <a:schemeClr val="bg1"/>
                </a:solidFill>
                <a:latin typeface="Aller" panose="02000503030000020004" pitchFamily="2" charset="0"/>
              </a:rPr>
              <a:t>to reconcile both of them to God through the cross</a:t>
            </a:r>
            <a:r>
              <a:rPr lang="en-US" sz="2800" b="1" dirty="0" smtClean="0">
                <a:solidFill>
                  <a:schemeClr val="bg1"/>
                </a:solidFill>
                <a:latin typeface="Aller" panose="02000503030000020004" pitchFamily="2" charset="0"/>
              </a:rPr>
              <a:t>,</a:t>
            </a:r>
            <a:r>
              <a:rPr lang="en-US" sz="2800" b="1"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by which he put to death their hostility</a:t>
            </a:r>
            <a:r>
              <a:rPr lang="en-US" sz="2800" b="1" dirty="0" smtClean="0">
                <a:solidFill>
                  <a:schemeClr val="bg1"/>
                </a:solidFill>
                <a:latin typeface="Aller" panose="02000503030000020004" pitchFamily="2" charset="0"/>
              </a:rPr>
              <a:t>.</a:t>
            </a:r>
            <a:endParaRPr lang="en-US" sz="2800" b="1" dirty="0">
              <a:solidFill>
                <a:schemeClr val="bg1"/>
              </a:solidFill>
              <a:latin typeface="Aller" panose="02000503030000020004"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360997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90600"/>
            <a:ext cx="8305800" cy="4708981"/>
          </a:xfrm>
          <a:prstGeom prst="rect">
            <a:avLst/>
          </a:prstGeom>
        </p:spPr>
        <p:txBody>
          <a:bodyPr wrap="square">
            <a:spAutoFit/>
          </a:bodyPr>
          <a:lstStyle/>
          <a:p>
            <a:pPr algn="ctr" eaLnBrk="1" hangingPunct="1">
              <a:buFontTx/>
              <a:buNone/>
            </a:pPr>
            <a:r>
              <a:rPr lang="en-US" altLang="en-US" sz="6000" b="1" dirty="0">
                <a:solidFill>
                  <a:srgbClr val="FFCC00"/>
                </a:solidFill>
                <a:effectLst>
                  <a:outerShdw blurRad="38100" dist="38100" dir="2700000" algn="tl">
                    <a:srgbClr val="000000">
                      <a:alpha val="43137"/>
                    </a:srgbClr>
                  </a:outerShdw>
                </a:effectLst>
                <a:latin typeface="Aller" pitchFamily="2" charset="0"/>
              </a:rPr>
              <a:t>Should followers </a:t>
            </a:r>
            <a:br>
              <a:rPr lang="en-US" altLang="en-US" sz="6000" b="1" dirty="0">
                <a:solidFill>
                  <a:srgbClr val="FFCC00"/>
                </a:solidFill>
                <a:effectLst>
                  <a:outerShdw blurRad="38100" dist="38100" dir="2700000" algn="tl">
                    <a:srgbClr val="000000">
                      <a:alpha val="43137"/>
                    </a:srgbClr>
                  </a:outerShdw>
                </a:effectLst>
                <a:latin typeface="Aller" pitchFamily="2" charset="0"/>
              </a:rPr>
            </a:br>
            <a:r>
              <a:rPr lang="en-US" altLang="en-US" sz="6000" b="1" dirty="0">
                <a:solidFill>
                  <a:srgbClr val="FFCC00"/>
                </a:solidFill>
                <a:effectLst>
                  <a:outerShdw blurRad="38100" dist="38100" dir="2700000" algn="tl">
                    <a:srgbClr val="000000">
                      <a:alpha val="43137"/>
                    </a:srgbClr>
                  </a:outerShdw>
                </a:effectLst>
                <a:latin typeface="Aller" pitchFamily="2" charset="0"/>
              </a:rPr>
              <a:t>of Jesus</a:t>
            </a:r>
            <a:br>
              <a:rPr lang="en-US" altLang="en-US" sz="6000" b="1" dirty="0">
                <a:solidFill>
                  <a:srgbClr val="FFCC00"/>
                </a:solidFill>
                <a:effectLst>
                  <a:outerShdw blurRad="38100" dist="38100" dir="2700000" algn="tl">
                    <a:srgbClr val="000000">
                      <a:alpha val="43137"/>
                    </a:srgbClr>
                  </a:outerShdw>
                </a:effectLst>
                <a:latin typeface="Aller" pitchFamily="2" charset="0"/>
              </a:rPr>
            </a:br>
            <a:r>
              <a:rPr lang="en-US" altLang="en-US" sz="6000" b="1" dirty="0">
                <a:solidFill>
                  <a:srgbClr val="FFCC00"/>
                </a:solidFill>
                <a:effectLst>
                  <a:outerShdw blurRad="38100" dist="38100" dir="2700000" algn="tl">
                    <a:srgbClr val="000000">
                      <a:alpha val="43137"/>
                    </a:srgbClr>
                  </a:outerShdw>
                </a:effectLst>
                <a:latin typeface="Aller" pitchFamily="2" charset="0"/>
              </a:rPr>
              <a:t>“stand with” </a:t>
            </a:r>
            <a:br>
              <a:rPr lang="en-US" altLang="en-US" sz="6000" b="1" dirty="0">
                <a:solidFill>
                  <a:srgbClr val="FFCC00"/>
                </a:solidFill>
                <a:effectLst>
                  <a:outerShdw blurRad="38100" dist="38100" dir="2700000" algn="tl">
                    <a:srgbClr val="000000">
                      <a:alpha val="43137"/>
                    </a:srgbClr>
                  </a:outerShdw>
                </a:effectLst>
                <a:latin typeface="Aller" pitchFamily="2" charset="0"/>
              </a:rPr>
            </a:br>
            <a:r>
              <a:rPr lang="en-US" altLang="en-US" sz="6000" b="1" i="1" dirty="0">
                <a:solidFill>
                  <a:srgbClr val="FFCC00"/>
                </a:solidFill>
                <a:effectLst>
                  <a:outerShdw blurRad="38100" dist="38100" dir="2700000" algn="tl">
                    <a:srgbClr val="000000">
                      <a:alpha val="43137"/>
                    </a:srgbClr>
                  </a:outerShdw>
                </a:effectLst>
                <a:latin typeface="Aller" pitchFamily="2" charset="0"/>
              </a:rPr>
              <a:t>any </a:t>
            </a:r>
            <a:endParaRPr lang="en-US" altLang="en-US" sz="6000" b="1" i="1" dirty="0" smtClean="0">
              <a:solidFill>
                <a:srgbClr val="FFCC00"/>
              </a:solidFill>
              <a:effectLst>
                <a:outerShdw blurRad="38100" dist="38100" dir="2700000" algn="tl">
                  <a:srgbClr val="000000">
                    <a:alpha val="43137"/>
                  </a:srgbClr>
                </a:outerShdw>
              </a:effectLst>
              <a:latin typeface="Aller" pitchFamily="2" charset="0"/>
            </a:endParaRPr>
          </a:p>
          <a:p>
            <a:pPr algn="ctr" eaLnBrk="1" hangingPunct="1">
              <a:buFontTx/>
              <a:buNone/>
            </a:pPr>
            <a:r>
              <a:rPr lang="en-US" altLang="en-US" sz="6000" b="1" dirty="0" smtClean="0">
                <a:solidFill>
                  <a:srgbClr val="FFCC00"/>
                </a:solidFill>
                <a:effectLst>
                  <a:outerShdw blurRad="38100" dist="38100" dir="2700000" algn="tl">
                    <a:srgbClr val="000000">
                      <a:alpha val="43137"/>
                    </a:srgbClr>
                  </a:outerShdw>
                </a:effectLst>
                <a:latin typeface="Aller" pitchFamily="2" charset="0"/>
              </a:rPr>
              <a:t>political </a:t>
            </a:r>
            <a:r>
              <a:rPr lang="en-US" altLang="en-US" sz="6000" b="1" dirty="0">
                <a:solidFill>
                  <a:srgbClr val="FFCC00"/>
                </a:solidFill>
                <a:effectLst>
                  <a:outerShdw blurRad="38100" dist="38100" dir="2700000" algn="tl">
                    <a:srgbClr val="000000">
                      <a:alpha val="43137"/>
                    </a:srgbClr>
                  </a:outerShdw>
                </a:effectLst>
                <a:latin typeface="Aller" pitchFamily="2" charset="0"/>
              </a:rPr>
              <a:t>state?</a:t>
            </a:r>
            <a:endParaRPr lang="en-US" altLang="en-US" sz="6000" b="1" dirty="0">
              <a:solidFill>
                <a:schemeClr val="bg1"/>
              </a:solidFill>
              <a:effectLst>
                <a:outerShdw blurRad="38100" dist="38100" dir="2700000" algn="tl">
                  <a:srgbClr val="000000">
                    <a:alpha val="43137"/>
                  </a:srgbClr>
                </a:outerShdw>
              </a:effectLst>
              <a:latin typeface="Aller" pitchFamily="2" charset="0"/>
            </a:endParaRPr>
          </a:p>
        </p:txBody>
      </p:sp>
    </p:spTree>
    <p:extLst>
      <p:ext uri="{BB962C8B-B14F-4D97-AF65-F5344CB8AC3E}">
        <p14:creationId xmlns:p14="http://schemas.microsoft.com/office/powerpoint/2010/main" val="31988963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69400" cy="6877050"/>
          </a:xfrm>
        </p:spPr>
      </p:pic>
    </p:spTree>
    <p:extLst>
      <p:ext uri="{BB962C8B-B14F-4D97-AF65-F5344CB8AC3E}">
        <p14:creationId xmlns:p14="http://schemas.microsoft.com/office/powerpoint/2010/main" val="35600390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2" name="TextBox 1"/>
          <p:cNvSpPr txBox="1"/>
          <p:nvPr/>
        </p:nvSpPr>
        <p:spPr>
          <a:xfrm>
            <a:off x="457200" y="478334"/>
            <a:ext cx="8229600" cy="5693866"/>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ALL modern political states are a mixed bag.</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ALL modern political states are earthly powers.</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Jesus specifically said that His Kingdom (that is, the Kingdom of God!) was not of this world.</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Jesus did not “stand with” Israel’s leadership anymore so than he did with Rome’s.</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Jesus knew that being Abraham’s “seed” was a matter of devotion to God and covenant faith, not ethnicity or earthly citizenship</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1971970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209800" y="2769109"/>
            <a:ext cx="8078809" cy="408889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784349"/>
            <a:ext cx="5029200" cy="4073652"/>
          </a:xfrm>
          <a:prstGeom prst="rect">
            <a:avLst/>
          </a:prstGeom>
        </p:spPr>
      </p:pic>
      <p:sp>
        <p:nvSpPr>
          <p:cNvPr id="2" name="Content Placeholder 1"/>
          <p:cNvSpPr>
            <a:spLocks noGrp="1"/>
          </p:cNvSpPr>
          <p:nvPr>
            <p:ph idx="1"/>
          </p:nvPr>
        </p:nvSpPr>
        <p:spPr>
          <a:xfrm>
            <a:off x="304800" y="291044"/>
            <a:ext cx="8610600" cy="4738156"/>
          </a:xfrm>
        </p:spPr>
        <p:txBody>
          <a:bodyPr/>
          <a:lstStyle/>
          <a:p>
            <a:pPr marL="0" indent="0">
              <a:buNone/>
            </a:pPr>
            <a:r>
              <a:rPr lang="en-US" sz="3600" b="1" dirty="0" smtClean="0">
                <a:solidFill>
                  <a:schemeClr val="bg1"/>
                </a:solidFill>
                <a:effectLst>
                  <a:outerShdw blurRad="38100" dist="38100" dir="2700000" algn="tl">
                    <a:srgbClr val="000000">
                      <a:alpha val="43137"/>
                    </a:srgbClr>
                  </a:outerShdw>
                </a:effectLst>
                <a:latin typeface="Aller" panose="02000503030000020004" pitchFamily="2" charset="0"/>
              </a:rPr>
              <a:t>“...together with [the Arabs] we want to cultivate the land—to “serve” it as the Hebrew has it. The more fertile this soil becomes, the more space there will be for us and for them.”</a:t>
            </a:r>
          </a:p>
          <a:p>
            <a:pPr marL="0" indent="0">
              <a:buNone/>
            </a:pP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-Martin Buber</a:t>
            </a:r>
            <a:b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Letter to Gandhi, 1939</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25165650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b="1" i="1" dirty="0" smtClean="0">
                <a:solidFill>
                  <a:srgbClr val="FFCC00"/>
                </a:solidFill>
                <a:effectLst>
                  <a:outerShdw blurRad="38100" dist="38100" dir="2700000" algn="tl">
                    <a:srgbClr val="000000">
                      <a:alpha val="43137"/>
                    </a:srgbClr>
                  </a:outerShdw>
                </a:effectLst>
                <a:latin typeface="Aller" panose="02000503030000020004" pitchFamily="2" charset="0"/>
              </a:rPr>
              <a:t>Jesus</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is the owner of this land…not the two peoples who say God has no Son. The land is not exclusive. It is to be shared.” </a:t>
            </a:r>
          </a:p>
          <a:p>
            <a:pPr marL="0" indent="0" algn="r">
              <a:buNone/>
            </a:pPr>
            <a:r>
              <a:rPr lang="en-US" sz="2400" b="1" dirty="0" smtClean="0">
                <a:solidFill>
                  <a:schemeClr val="bg1"/>
                </a:solidFill>
                <a:effectLst>
                  <a:outerShdw blurRad="38100" dist="38100" dir="2700000" algn="tl">
                    <a:srgbClr val="000000">
                      <a:alpha val="43137"/>
                    </a:srgbClr>
                  </a:outerShdw>
                </a:effectLst>
                <a:latin typeface="Aller" panose="02000503030000020004" pitchFamily="2" charset="0"/>
              </a:rPr>
              <a:t>-Daniel </a:t>
            </a:r>
            <a:r>
              <a:rPr lang="en-US" sz="2400" b="1" dirty="0" err="1" smtClean="0">
                <a:solidFill>
                  <a:schemeClr val="bg1"/>
                </a:solidFill>
                <a:effectLst>
                  <a:outerShdw blurRad="38100" dist="38100" dir="2700000" algn="tl">
                    <a:srgbClr val="000000">
                      <a:alpha val="43137"/>
                    </a:srgbClr>
                  </a:outerShdw>
                </a:effectLst>
                <a:latin typeface="Aller" panose="02000503030000020004" pitchFamily="2" charset="0"/>
              </a:rPr>
              <a:t>Juster</a:t>
            </a:r>
            <a:r>
              <a:rPr lang="en-US" sz="2400" b="1" dirty="0" smtClean="0">
                <a:solidFill>
                  <a:schemeClr val="bg1"/>
                </a:solidFill>
                <a:effectLst>
                  <a:outerShdw blurRad="38100" dist="38100" dir="2700000" algn="tl">
                    <a:srgbClr val="000000">
                      <a:alpha val="43137"/>
                    </a:srgbClr>
                  </a:outerShdw>
                </a:effectLst>
                <a:latin typeface="Aller" panose="02000503030000020004" pitchFamily="2" charset="0"/>
              </a:rPr>
              <a:t> </a:t>
            </a:r>
            <a:br>
              <a:rPr lang="en-US" sz="24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400" b="1" dirty="0" smtClean="0">
                <a:solidFill>
                  <a:schemeClr val="bg1"/>
                </a:solidFill>
                <a:effectLst>
                  <a:outerShdw blurRad="38100" dist="38100" dir="2700000" algn="tl">
                    <a:srgbClr val="000000">
                      <a:alpha val="43137"/>
                    </a:srgbClr>
                  </a:outerShdw>
                </a:effectLst>
                <a:latin typeface="Aller" panose="02000503030000020004" pitchFamily="2" charset="0"/>
              </a:rPr>
              <a:t>Christ at the Checkpoint 2014 </a:t>
            </a:r>
            <a:endParaRPr lang="en-US" sz="24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6451216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57179"/>
            <a:ext cx="11216130" cy="7015179"/>
          </a:xfrm>
          <a:prstGeom prst="rect">
            <a:avLst/>
          </a:prstGeom>
        </p:spPr>
      </p:pic>
      <p:pic>
        <p:nvPicPr>
          <p:cNvPr id="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133599" y="4082092"/>
            <a:ext cx="5029201" cy="254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0"/>
            <a:ext cx="8991600" cy="2862322"/>
          </a:xfrm>
          <a:prstGeom prst="rect">
            <a:avLst/>
          </a:prstGeom>
          <a:noFill/>
          <a:effectLst>
            <a:outerShdw blurRad="50800" dist="50800" dir="5400000" algn="ctr" rotWithShape="0">
              <a:schemeClr val="tx1"/>
            </a:outerShdw>
          </a:effectLst>
        </p:spPr>
        <p:txBody>
          <a:bodyPr wrap="square" rtlCol="0">
            <a:spAutoFit/>
          </a:bodyPr>
          <a:lstStyle/>
          <a:p>
            <a:r>
              <a:rPr lang="en-US" sz="3600" b="1" i="1" dirty="0" smtClean="0">
                <a:solidFill>
                  <a:srgbClr val="FFCC00"/>
                </a:solidFill>
                <a:effectLst>
                  <a:outerShdw blurRad="38100" dist="38100" dir="2700000" algn="tl">
                    <a:srgbClr val="000000">
                      <a:alpha val="43137"/>
                    </a:srgbClr>
                  </a:outerShdw>
                </a:effectLst>
                <a:latin typeface="Aller" panose="02000503030000020004" pitchFamily="2" charset="0"/>
              </a:rPr>
              <a:t>“Therefore</a:t>
            </a:r>
            <a:r>
              <a:rPr lang="en-US" sz="3600" b="1" i="1" dirty="0">
                <a:solidFill>
                  <a:srgbClr val="FFCC00"/>
                </a:solidFill>
                <a:effectLst>
                  <a:outerShdw blurRad="38100" dist="38100" dir="2700000" algn="tl">
                    <a:srgbClr val="000000">
                      <a:alpha val="43137"/>
                    </a:srgbClr>
                  </a:outerShdw>
                </a:effectLst>
                <a:latin typeface="Aller" panose="02000503030000020004" pitchFamily="2" charset="0"/>
              </a:rPr>
              <a:t>, as we have opportunity, let us do good to all people, especially to those who belong to the family of believers</a:t>
            </a:r>
            <a:r>
              <a:rPr lang="en-US" sz="3600" b="1" i="1" dirty="0" smtClean="0">
                <a:solidFill>
                  <a:srgbClr val="FFCC00"/>
                </a:solidFill>
                <a:effectLst>
                  <a:outerShdw blurRad="38100" dist="38100" dir="2700000" algn="tl">
                    <a:srgbClr val="000000">
                      <a:alpha val="43137"/>
                    </a:srgbClr>
                  </a:outerShdw>
                </a:effectLst>
                <a:latin typeface="Aller" panose="02000503030000020004" pitchFamily="2" charset="0"/>
              </a:rPr>
              <a:t>.”                      </a:t>
            </a:r>
          </a:p>
          <a:p>
            <a:pPr algn="r"/>
            <a:r>
              <a:rPr lang="en-US" sz="3600" b="1" i="1" dirty="0">
                <a:solidFill>
                  <a:srgbClr val="FFCC00"/>
                </a:solidFill>
                <a:effectLst>
                  <a:outerShdw blurRad="38100" dist="38100" dir="2700000" algn="tl">
                    <a:srgbClr val="000000">
                      <a:alpha val="43137"/>
                    </a:srgbClr>
                  </a:outerShdw>
                </a:effectLst>
                <a:latin typeface="Aller" panose="02000503030000020004" pitchFamily="2" charset="0"/>
              </a:rPr>
              <a:t> </a:t>
            </a:r>
            <a:r>
              <a:rPr lang="en-US" sz="3600" b="1" i="1" dirty="0" smtClean="0">
                <a:solidFill>
                  <a:srgbClr val="FFCC00"/>
                </a:solidFill>
                <a:effectLst>
                  <a:outerShdw blurRad="38100" dist="38100" dir="2700000" algn="tl">
                    <a:srgbClr val="000000">
                      <a:alpha val="43137"/>
                    </a:srgbClr>
                  </a:outerShdw>
                </a:effectLst>
                <a:latin typeface="Aller" panose="02000503030000020004" pitchFamily="2" charset="0"/>
              </a:rPr>
              <a:t>                                               </a:t>
            </a:r>
          </a:p>
          <a:p>
            <a:pPr algn="r"/>
            <a:r>
              <a:rPr lang="en-US" sz="3600" b="1" i="1" dirty="0" smtClean="0">
                <a:solidFill>
                  <a:srgbClr val="FFCC00"/>
                </a:solidFill>
                <a:effectLst>
                  <a:outerShdw blurRad="38100" dist="38100" dir="2700000" algn="tl">
                    <a:srgbClr val="000000">
                      <a:alpha val="43137"/>
                    </a:srgbClr>
                  </a:outerShdw>
                </a:effectLst>
                <a:latin typeface="Aller" panose="02000503030000020004" pitchFamily="2" charset="0"/>
              </a:rPr>
              <a:t>-Galatians 6:10</a:t>
            </a:r>
            <a:endParaRPr lang="en-US" sz="3600" b="1" i="1" dirty="0">
              <a:solidFill>
                <a:srgbClr val="FFCC00"/>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052180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body" idx="1"/>
          </p:nvPr>
        </p:nvSpPr>
        <p:spPr>
          <a:xfrm>
            <a:off x="384175" y="547688"/>
            <a:ext cx="8382000" cy="6310312"/>
          </a:xfrm>
          <a:effectLst>
            <a:outerShdw dist="35921" dir="2700000" algn="ctr" rotWithShape="0">
              <a:schemeClr val="tx2"/>
            </a:outerShdw>
          </a:effectLst>
        </p:spPr>
        <p:txBody>
          <a:bodyPr/>
          <a:lstStyle/>
          <a:p>
            <a:pPr algn="ctr" eaLnBrk="1" hangingPunct="1">
              <a:buFontTx/>
              <a:buNone/>
            </a:pPr>
            <a:r>
              <a:rPr lang="en-US" altLang="en-US" sz="5400" b="1" dirty="0" smtClean="0">
                <a:solidFill>
                  <a:srgbClr val="FFCC00"/>
                </a:solidFill>
                <a:latin typeface="Aller" pitchFamily="2" charset="0"/>
              </a:rPr>
              <a:t>“In” Messiah = “in” Israel</a:t>
            </a:r>
          </a:p>
          <a:p>
            <a:pPr marL="0" indent="0">
              <a:buNone/>
            </a:pPr>
            <a:r>
              <a:rPr lang="en-US" sz="2800" b="1" baseline="30000" dirty="0">
                <a:solidFill>
                  <a:schemeClr val="bg1"/>
                </a:solidFill>
                <a:latin typeface="Aller" panose="02000503030000020004" pitchFamily="2" charset="0"/>
              </a:rPr>
              <a:t>17</a:t>
            </a:r>
            <a:r>
              <a:rPr lang="en-US" sz="2800" b="1" dirty="0">
                <a:solidFill>
                  <a:schemeClr val="bg1"/>
                </a:solidFill>
                <a:latin typeface="Aller" panose="02000503030000020004" pitchFamily="2" charset="0"/>
              </a:rPr>
              <a:t> He came and preached </a:t>
            </a:r>
            <a:r>
              <a:rPr lang="en-US" sz="2800" b="1" dirty="0" smtClean="0">
                <a:solidFill>
                  <a:schemeClr val="bg1"/>
                </a:solidFill>
                <a:latin typeface="Aller" panose="02000503030000020004" pitchFamily="2" charset="0"/>
              </a:rPr>
              <a:t>peace</a:t>
            </a:r>
            <a:r>
              <a:rPr lang="en-US" sz="2800" b="1"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to you who </a:t>
            </a:r>
            <a:r>
              <a:rPr lang="en-US" sz="2800" b="1" u="sng" dirty="0">
                <a:solidFill>
                  <a:schemeClr val="bg1"/>
                </a:solidFill>
                <a:latin typeface="Aller" panose="02000503030000020004" pitchFamily="2" charset="0"/>
              </a:rPr>
              <a:t>were far away</a:t>
            </a:r>
            <a:r>
              <a:rPr lang="en-US" sz="2800" b="1" dirty="0">
                <a:solidFill>
                  <a:schemeClr val="bg1"/>
                </a:solidFill>
                <a:latin typeface="Aller" panose="02000503030000020004" pitchFamily="2" charset="0"/>
              </a:rPr>
              <a:t> and peace to those who were </a:t>
            </a:r>
            <a:r>
              <a:rPr lang="en-US" sz="2800" b="1" dirty="0" smtClean="0">
                <a:solidFill>
                  <a:schemeClr val="bg1"/>
                </a:solidFill>
                <a:latin typeface="Aller" panose="02000503030000020004" pitchFamily="2" charset="0"/>
              </a:rPr>
              <a:t>near. </a:t>
            </a:r>
            <a:r>
              <a:rPr lang="en-US" sz="2800" b="1" baseline="30000" dirty="0" smtClean="0">
                <a:solidFill>
                  <a:schemeClr val="bg1"/>
                </a:solidFill>
                <a:latin typeface="Aller" panose="02000503030000020004" pitchFamily="2" charset="0"/>
              </a:rPr>
              <a:t>18</a:t>
            </a:r>
            <a:r>
              <a:rPr lang="en-US" sz="2800" b="1"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For through him </a:t>
            </a:r>
            <a:r>
              <a:rPr lang="en-US" sz="2800" b="1" u="sng" dirty="0">
                <a:solidFill>
                  <a:schemeClr val="bg1"/>
                </a:solidFill>
                <a:latin typeface="Aller" panose="02000503030000020004" pitchFamily="2" charset="0"/>
              </a:rPr>
              <a:t>we both have </a:t>
            </a:r>
            <a:r>
              <a:rPr lang="en-US" sz="2800" b="1" u="sng" dirty="0" smtClean="0">
                <a:solidFill>
                  <a:schemeClr val="bg1"/>
                </a:solidFill>
                <a:latin typeface="Aller" panose="02000503030000020004" pitchFamily="2" charset="0"/>
              </a:rPr>
              <a:t>access</a:t>
            </a:r>
            <a:r>
              <a:rPr lang="en-US" sz="2800" b="1" u="sng" baseline="30000" dirty="0" smtClean="0">
                <a:solidFill>
                  <a:schemeClr val="bg1"/>
                </a:solidFill>
                <a:latin typeface="Aller" panose="02000503030000020004" pitchFamily="2" charset="0"/>
              </a:rPr>
              <a:t> </a:t>
            </a:r>
            <a:r>
              <a:rPr lang="en-US" sz="2800" b="1" u="sng" dirty="0">
                <a:solidFill>
                  <a:schemeClr val="bg1"/>
                </a:solidFill>
                <a:latin typeface="Aller" panose="02000503030000020004" pitchFamily="2" charset="0"/>
              </a:rPr>
              <a:t>to the </a:t>
            </a:r>
            <a:r>
              <a:rPr lang="en-US" sz="2800" b="1" u="sng" dirty="0" smtClean="0">
                <a:solidFill>
                  <a:schemeClr val="bg1"/>
                </a:solidFill>
                <a:latin typeface="Aller" panose="02000503030000020004" pitchFamily="2" charset="0"/>
              </a:rPr>
              <a:t>Father</a:t>
            </a:r>
            <a:r>
              <a:rPr lang="en-US" sz="2800" b="1" u="sng" baseline="30000"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by one </a:t>
            </a:r>
            <a:r>
              <a:rPr lang="en-US" sz="2800" b="1" dirty="0" smtClean="0">
                <a:solidFill>
                  <a:schemeClr val="bg1"/>
                </a:solidFill>
                <a:latin typeface="Aller" panose="02000503030000020004" pitchFamily="2" charset="0"/>
              </a:rPr>
              <a:t>Spirit. </a:t>
            </a:r>
            <a:r>
              <a:rPr lang="en-US" sz="2800" b="1" baseline="30000" dirty="0" smtClean="0">
                <a:solidFill>
                  <a:schemeClr val="bg1"/>
                </a:solidFill>
                <a:latin typeface="Aller" panose="02000503030000020004" pitchFamily="2" charset="0"/>
              </a:rPr>
              <a:t>19</a:t>
            </a:r>
            <a:r>
              <a:rPr lang="en-US" sz="2800" b="1"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Consequently, </a:t>
            </a:r>
            <a:r>
              <a:rPr lang="en-US" sz="2800" b="1" i="1" u="sng" dirty="0">
                <a:solidFill>
                  <a:schemeClr val="bg1"/>
                </a:solidFill>
                <a:latin typeface="Aller" panose="02000503030000020004" pitchFamily="2" charset="0"/>
              </a:rPr>
              <a:t>you are no longer foreigners and </a:t>
            </a:r>
            <a:r>
              <a:rPr lang="en-US" sz="2800" b="1" i="1" u="sng" dirty="0" smtClean="0">
                <a:solidFill>
                  <a:schemeClr val="bg1"/>
                </a:solidFill>
                <a:latin typeface="Aller" panose="02000503030000020004" pitchFamily="2" charset="0"/>
              </a:rPr>
              <a:t>aliens,</a:t>
            </a:r>
            <a:r>
              <a:rPr lang="en-US" sz="2800" b="1" i="1" u="sng" baseline="30000" dirty="0">
                <a:solidFill>
                  <a:schemeClr val="bg1"/>
                </a:solidFill>
                <a:latin typeface="Aller" panose="02000503030000020004" pitchFamily="2" charset="0"/>
              </a:rPr>
              <a:t> </a:t>
            </a:r>
            <a:r>
              <a:rPr lang="en-US" sz="2800" b="1" i="1" u="sng" dirty="0" smtClean="0">
                <a:solidFill>
                  <a:schemeClr val="bg1"/>
                </a:solidFill>
                <a:latin typeface="Aller" panose="02000503030000020004" pitchFamily="2" charset="0"/>
              </a:rPr>
              <a:t>but </a:t>
            </a:r>
            <a:r>
              <a:rPr lang="en-US" sz="2800" b="1" i="1" u="sng" dirty="0">
                <a:solidFill>
                  <a:schemeClr val="bg1"/>
                </a:solidFill>
                <a:latin typeface="Aller" panose="02000503030000020004" pitchFamily="2" charset="0"/>
              </a:rPr>
              <a:t>fellow </a:t>
            </a:r>
            <a:r>
              <a:rPr lang="en-US" sz="2800" b="1" i="1" u="sng" dirty="0" smtClean="0">
                <a:solidFill>
                  <a:schemeClr val="bg1"/>
                </a:solidFill>
                <a:latin typeface="Aller" panose="02000503030000020004" pitchFamily="2" charset="0"/>
              </a:rPr>
              <a:t>citizens</a:t>
            </a:r>
            <a:r>
              <a:rPr lang="en-US" sz="2800" b="1" i="1" u="sng" baseline="30000" dirty="0" smtClean="0">
                <a:solidFill>
                  <a:schemeClr val="bg1"/>
                </a:solidFill>
                <a:latin typeface="Aller" panose="02000503030000020004" pitchFamily="2" charset="0"/>
              </a:rPr>
              <a:t> </a:t>
            </a:r>
            <a:r>
              <a:rPr lang="en-US" sz="2800" b="1" i="1" u="sng" dirty="0">
                <a:solidFill>
                  <a:schemeClr val="bg1"/>
                </a:solidFill>
                <a:latin typeface="Aller" panose="02000503030000020004" pitchFamily="2" charset="0"/>
              </a:rPr>
              <a:t>with God's people and members of God's </a:t>
            </a:r>
            <a:r>
              <a:rPr lang="en-US" sz="2800" b="1" i="1" u="sng" dirty="0" smtClean="0">
                <a:solidFill>
                  <a:schemeClr val="bg1"/>
                </a:solidFill>
                <a:latin typeface="Aller" panose="02000503030000020004" pitchFamily="2" charset="0"/>
              </a:rPr>
              <a:t>household</a:t>
            </a:r>
            <a:r>
              <a:rPr lang="en-US" sz="2800" b="1" dirty="0" smtClean="0">
                <a:solidFill>
                  <a:schemeClr val="bg1"/>
                </a:solidFill>
                <a:latin typeface="Aller" panose="02000503030000020004" pitchFamily="2" charset="0"/>
              </a:rPr>
              <a:t>… </a:t>
            </a:r>
            <a:endParaRPr lang="en-US" sz="2800" b="1" dirty="0">
              <a:solidFill>
                <a:schemeClr val="bg1"/>
              </a:solidFill>
              <a:latin typeface="Aller" panose="02000503030000020004" pitchFamily="2" charset="0"/>
            </a:endParaRPr>
          </a:p>
          <a:p>
            <a:pPr marL="0" indent="0">
              <a:buNone/>
            </a:pPr>
            <a:endParaRPr lang="en-US" sz="2800" dirty="0" smtClean="0">
              <a:solidFill>
                <a:schemeClr val="bg1"/>
              </a:solidFill>
              <a:latin typeface="Aller" panose="02000503030000020004" pitchFamily="2" charset="0"/>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3621193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4" name="Rectangle 2"/>
          <p:cNvSpPr>
            <a:spLocks noGrp="1" noChangeArrowheads="1"/>
          </p:cNvSpPr>
          <p:nvPr>
            <p:ph type="body" idx="1"/>
          </p:nvPr>
        </p:nvSpPr>
        <p:spPr>
          <a:xfrm>
            <a:off x="384175" y="547688"/>
            <a:ext cx="8382000" cy="6310312"/>
          </a:xfrm>
          <a:effectLst>
            <a:outerShdw dist="35921" dir="2700000" algn="ctr" rotWithShape="0">
              <a:schemeClr val="tx2"/>
            </a:outerShdw>
          </a:effectLst>
        </p:spPr>
        <p:txBody>
          <a:bodyPr/>
          <a:lstStyle/>
          <a:p>
            <a:pPr algn="ctr" eaLnBrk="1" hangingPunct="1">
              <a:buFontTx/>
              <a:buNone/>
            </a:pPr>
            <a:r>
              <a:rPr lang="en-US" altLang="en-US" sz="5400" b="1" dirty="0" smtClean="0">
                <a:solidFill>
                  <a:srgbClr val="FFCC00"/>
                </a:solidFill>
                <a:latin typeface="Aller" pitchFamily="2" charset="0"/>
              </a:rPr>
              <a:t>“In” Messiah = “in” Israel</a:t>
            </a:r>
          </a:p>
          <a:p>
            <a:pPr marL="0" indent="0">
              <a:buNone/>
            </a:pPr>
            <a:r>
              <a:rPr lang="en-US" sz="2800" b="1" dirty="0">
                <a:solidFill>
                  <a:schemeClr val="bg1"/>
                </a:solidFill>
                <a:latin typeface="Aller" panose="02000503030000020004" pitchFamily="2" charset="0"/>
              </a:rPr>
              <a:t>-Galatians 3:26-29</a:t>
            </a:r>
            <a:endParaRPr lang="en-US" altLang="en-US" sz="2800" b="1" dirty="0">
              <a:solidFill>
                <a:schemeClr val="bg1"/>
              </a:solidFill>
              <a:latin typeface="Aller" pitchFamily="2" charset="0"/>
            </a:endParaRPr>
          </a:p>
          <a:p>
            <a:pPr marL="0" indent="0">
              <a:buNone/>
            </a:pPr>
            <a:r>
              <a:rPr lang="en-US" sz="2800" b="1" dirty="0" smtClean="0">
                <a:solidFill>
                  <a:schemeClr val="bg1"/>
                </a:solidFill>
                <a:latin typeface="Aller" panose="02000503030000020004" pitchFamily="2" charset="0"/>
              </a:rPr>
              <a:t>"</a:t>
            </a:r>
            <a:r>
              <a:rPr lang="en-US" sz="2800" b="1" dirty="0">
                <a:solidFill>
                  <a:schemeClr val="bg1"/>
                </a:solidFill>
                <a:latin typeface="Aller" panose="02000503030000020004" pitchFamily="2" charset="0"/>
              </a:rPr>
              <a:t>You are </a:t>
            </a:r>
            <a:r>
              <a:rPr lang="en-US" sz="2800" b="1" u="sng" dirty="0">
                <a:solidFill>
                  <a:schemeClr val="bg1"/>
                </a:solidFill>
                <a:latin typeface="Aller" panose="02000503030000020004" pitchFamily="2" charset="0"/>
              </a:rPr>
              <a:t>all sons of </a:t>
            </a:r>
            <a:r>
              <a:rPr lang="en-US" sz="2800" b="1" u="sng" dirty="0" smtClean="0">
                <a:solidFill>
                  <a:schemeClr val="bg1"/>
                </a:solidFill>
                <a:latin typeface="Aller" panose="02000503030000020004" pitchFamily="2" charset="0"/>
              </a:rPr>
              <a:t>God </a:t>
            </a:r>
            <a:r>
              <a:rPr lang="en-US" sz="2800" b="1" dirty="0">
                <a:solidFill>
                  <a:schemeClr val="bg1"/>
                </a:solidFill>
                <a:latin typeface="Aller" panose="02000503030000020004" pitchFamily="2" charset="0"/>
              </a:rPr>
              <a:t>through faith in </a:t>
            </a:r>
            <a:r>
              <a:rPr lang="en-US" sz="2800" b="1" dirty="0" smtClean="0">
                <a:solidFill>
                  <a:schemeClr val="bg1"/>
                </a:solidFill>
                <a:latin typeface="Aller" panose="02000503030000020004" pitchFamily="2" charset="0"/>
              </a:rPr>
              <a:t>Messiah Jesus, </a:t>
            </a:r>
            <a:r>
              <a:rPr lang="en-US" sz="2800" b="1" baseline="30000" dirty="0">
                <a:solidFill>
                  <a:schemeClr val="bg1"/>
                </a:solidFill>
                <a:latin typeface="Aller" panose="02000503030000020004" pitchFamily="2" charset="0"/>
              </a:rPr>
              <a:t>27</a:t>
            </a:r>
            <a:r>
              <a:rPr lang="en-US" sz="2800" b="1" dirty="0">
                <a:solidFill>
                  <a:schemeClr val="bg1"/>
                </a:solidFill>
                <a:latin typeface="Aller" panose="02000503030000020004" pitchFamily="2" charset="0"/>
              </a:rPr>
              <a:t> for </a:t>
            </a:r>
            <a:r>
              <a:rPr lang="en-US" sz="2800" b="1" u="sng" dirty="0">
                <a:solidFill>
                  <a:schemeClr val="bg1"/>
                </a:solidFill>
                <a:latin typeface="Aller" panose="02000503030000020004" pitchFamily="2" charset="0"/>
              </a:rPr>
              <a:t>all of you who were baptized into </a:t>
            </a:r>
            <a:r>
              <a:rPr lang="en-US" sz="2800" b="1" u="sng" dirty="0" smtClean="0">
                <a:solidFill>
                  <a:schemeClr val="bg1"/>
                </a:solidFill>
                <a:latin typeface="Aller" panose="02000503030000020004" pitchFamily="2" charset="0"/>
              </a:rPr>
              <a:t>Messiah</a:t>
            </a:r>
            <a:r>
              <a:rPr lang="en-US" sz="2800" b="1" dirty="0" smtClean="0">
                <a:solidFill>
                  <a:schemeClr val="bg1"/>
                </a:solidFill>
                <a:latin typeface="Aller" panose="02000503030000020004" pitchFamily="2" charset="0"/>
              </a:rPr>
              <a:t> have </a:t>
            </a:r>
            <a:r>
              <a:rPr lang="en-US" sz="2800" b="1" dirty="0">
                <a:solidFill>
                  <a:schemeClr val="bg1"/>
                </a:solidFill>
                <a:latin typeface="Aller" panose="02000503030000020004" pitchFamily="2" charset="0"/>
              </a:rPr>
              <a:t>clothed yourselves with </a:t>
            </a:r>
            <a:r>
              <a:rPr lang="en-US" sz="2800" b="1" dirty="0" smtClean="0">
                <a:solidFill>
                  <a:schemeClr val="bg1"/>
                </a:solidFill>
                <a:latin typeface="Aller" panose="02000503030000020004" pitchFamily="2" charset="0"/>
              </a:rPr>
              <a:t>Messiah.</a:t>
            </a:r>
            <a:endParaRPr lang="en-US" sz="2800" b="1" dirty="0">
              <a:solidFill>
                <a:schemeClr val="bg1"/>
              </a:solidFill>
              <a:latin typeface="Aller" panose="02000503030000020004" pitchFamily="2" charset="0"/>
            </a:endParaRPr>
          </a:p>
          <a:p>
            <a:pPr marL="0" indent="0">
              <a:buNone/>
            </a:pPr>
            <a:r>
              <a:rPr lang="en-US" sz="2800" b="1" baseline="30000" dirty="0">
                <a:solidFill>
                  <a:schemeClr val="bg1"/>
                </a:solidFill>
                <a:latin typeface="Aller" panose="02000503030000020004" pitchFamily="2" charset="0"/>
              </a:rPr>
              <a:t> 28 </a:t>
            </a:r>
            <a:r>
              <a:rPr lang="en-US" sz="2800" b="1" dirty="0">
                <a:solidFill>
                  <a:schemeClr val="bg1"/>
                </a:solidFill>
                <a:latin typeface="Aller" panose="02000503030000020004" pitchFamily="2" charset="0"/>
              </a:rPr>
              <a:t>There is </a:t>
            </a:r>
            <a:r>
              <a:rPr lang="en-US" sz="2800" b="1" u="sng" dirty="0">
                <a:solidFill>
                  <a:schemeClr val="bg1"/>
                </a:solidFill>
                <a:latin typeface="Aller" panose="02000503030000020004" pitchFamily="2" charset="0"/>
              </a:rPr>
              <a:t>neither Jew nor Greek</a:t>
            </a:r>
            <a:r>
              <a:rPr lang="en-US" sz="2800" b="1" dirty="0">
                <a:solidFill>
                  <a:schemeClr val="bg1"/>
                </a:solidFill>
                <a:latin typeface="Aller" panose="02000503030000020004" pitchFamily="2" charset="0"/>
              </a:rPr>
              <a:t>, slave nor free</a:t>
            </a:r>
            <a:r>
              <a:rPr lang="en-US" sz="2800" b="1"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male nor female</a:t>
            </a:r>
            <a:r>
              <a:rPr lang="en-US" sz="2800" b="1"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for you are all one in </a:t>
            </a:r>
            <a:r>
              <a:rPr lang="en-US" sz="2800" b="1" dirty="0" smtClean="0">
                <a:solidFill>
                  <a:schemeClr val="bg1"/>
                </a:solidFill>
                <a:latin typeface="Aller" panose="02000503030000020004" pitchFamily="2" charset="0"/>
              </a:rPr>
              <a:t>Messiah Jesus. </a:t>
            </a:r>
            <a:r>
              <a:rPr lang="en-US" sz="2800" b="1" baseline="30000" dirty="0">
                <a:solidFill>
                  <a:schemeClr val="bg1"/>
                </a:solidFill>
                <a:latin typeface="Aller" panose="02000503030000020004" pitchFamily="2" charset="0"/>
              </a:rPr>
              <a:t>29</a:t>
            </a:r>
            <a:r>
              <a:rPr lang="en-US" sz="2800" b="1" dirty="0">
                <a:solidFill>
                  <a:schemeClr val="bg1"/>
                </a:solidFill>
                <a:latin typeface="Aller" panose="02000503030000020004" pitchFamily="2" charset="0"/>
              </a:rPr>
              <a:t> </a:t>
            </a:r>
            <a:r>
              <a:rPr lang="en-US" sz="2800" b="1" i="1" u="sng" dirty="0">
                <a:solidFill>
                  <a:schemeClr val="bg1"/>
                </a:solidFill>
                <a:latin typeface="Aller" panose="02000503030000020004" pitchFamily="2" charset="0"/>
              </a:rPr>
              <a:t>If you belong to </a:t>
            </a:r>
            <a:r>
              <a:rPr lang="en-US" sz="2800" b="1" i="1" u="sng" dirty="0" smtClean="0">
                <a:solidFill>
                  <a:schemeClr val="bg1"/>
                </a:solidFill>
                <a:latin typeface="Aller" panose="02000503030000020004" pitchFamily="2" charset="0"/>
              </a:rPr>
              <a:t>Messiah then </a:t>
            </a:r>
            <a:r>
              <a:rPr lang="en-US" sz="2800" b="1" i="1" u="sng" dirty="0">
                <a:solidFill>
                  <a:schemeClr val="bg1"/>
                </a:solidFill>
                <a:latin typeface="Aller" panose="02000503030000020004" pitchFamily="2" charset="0"/>
              </a:rPr>
              <a:t>you are Abraham's seed</a:t>
            </a:r>
            <a:r>
              <a:rPr lang="en-US" sz="2800" b="1" i="1" u="sng" dirty="0" smtClean="0">
                <a:solidFill>
                  <a:schemeClr val="bg1"/>
                </a:solidFill>
                <a:latin typeface="Aller" panose="02000503030000020004" pitchFamily="2" charset="0"/>
              </a:rPr>
              <a:t>, </a:t>
            </a:r>
            <a:r>
              <a:rPr lang="en-US" sz="2800" b="1" i="1" u="sng" dirty="0">
                <a:solidFill>
                  <a:schemeClr val="bg1"/>
                </a:solidFill>
                <a:latin typeface="Aller" panose="02000503030000020004" pitchFamily="2" charset="0"/>
              </a:rPr>
              <a:t>and </a:t>
            </a:r>
            <a:r>
              <a:rPr lang="en-US" sz="2800" b="1" i="1" u="sng" dirty="0" smtClean="0">
                <a:solidFill>
                  <a:schemeClr val="bg1"/>
                </a:solidFill>
                <a:latin typeface="Aller" panose="02000503030000020004" pitchFamily="2" charset="0"/>
              </a:rPr>
              <a:t>heirs </a:t>
            </a:r>
            <a:r>
              <a:rPr lang="en-US" sz="2800" b="1" i="1" u="sng" dirty="0">
                <a:solidFill>
                  <a:schemeClr val="bg1"/>
                </a:solidFill>
                <a:latin typeface="Aller" panose="02000503030000020004" pitchFamily="2" charset="0"/>
              </a:rPr>
              <a:t>according to the promise</a:t>
            </a:r>
            <a:r>
              <a:rPr lang="en-US" sz="2800" b="1" dirty="0">
                <a:solidFill>
                  <a:schemeClr val="bg1"/>
                </a:solidFill>
                <a:latin typeface="Aller" panose="02000503030000020004" pitchFamily="2" charset="0"/>
              </a:rPr>
              <a:t>." </a:t>
            </a:r>
            <a:endParaRPr lang="en-US" sz="2800" b="1" dirty="0" smtClean="0">
              <a:solidFill>
                <a:schemeClr val="bg1"/>
              </a:solidFill>
              <a:latin typeface="Aller" panose="02000503030000020004"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990120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smtClean="0"/>
          </a:p>
        </p:txBody>
      </p:sp>
      <p:sp>
        <p:nvSpPr>
          <p:cNvPr id="9219" name="Rectangle 3"/>
          <p:cNvSpPr>
            <a:spLocks noGrp="1" noChangeArrowheads="1"/>
          </p:cNvSpPr>
          <p:nvPr>
            <p:ph type="body" idx="1"/>
          </p:nvPr>
        </p:nvSpPr>
        <p:spPr/>
        <p:txBody>
          <a:bodyPr/>
          <a:lstStyle/>
          <a:p>
            <a:pPr eaLnBrk="1" hangingPunct="1"/>
            <a:endParaRPr lang="en-US" altLang="en-US" smtClean="0"/>
          </a:p>
        </p:txBody>
      </p:sp>
      <p:pic>
        <p:nvPicPr>
          <p:cNvPr id="9220"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2" y="19468"/>
            <a:ext cx="9372601" cy="684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a:off x="3314700" y="2182813"/>
            <a:ext cx="1846263" cy="2249487"/>
          </a:xfrm>
          <a:prstGeom prst="upDownArrowCallout">
            <a:avLst>
              <a:gd name="adj1" fmla="val 25000"/>
              <a:gd name="adj2" fmla="val 25000"/>
              <a:gd name="adj3" fmla="val 15230"/>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222" name="Text Box 6"/>
          <p:cNvSpPr txBox="1">
            <a:spLocks noChangeArrowheads="1"/>
          </p:cNvSpPr>
          <p:nvPr/>
        </p:nvSpPr>
        <p:spPr bwMode="auto">
          <a:xfrm>
            <a:off x="3352800" y="1351816"/>
            <a:ext cx="17411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u="sng" dirty="0">
                <a:solidFill>
                  <a:srgbClr val="FFFF00"/>
                </a:solidFill>
                <a:latin typeface="Lithograph" pitchFamily="2" charset="0"/>
              </a:rPr>
              <a:t>GOD</a:t>
            </a:r>
          </a:p>
        </p:txBody>
      </p:sp>
      <p:sp>
        <p:nvSpPr>
          <p:cNvPr id="9223" name="Oval 7"/>
          <p:cNvSpPr>
            <a:spLocks noChangeArrowheads="1"/>
          </p:cNvSpPr>
          <p:nvPr/>
        </p:nvSpPr>
        <p:spPr bwMode="auto">
          <a:xfrm>
            <a:off x="2514600" y="4560888"/>
            <a:ext cx="3570288" cy="1992312"/>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224" name="Text Box 8"/>
          <p:cNvSpPr txBox="1">
            <a:spLocks noChangeArrowheads="1"/>
          </p:cNvSpPr>
          <p:nvPr/>
        </p:nvSpPr>
        <p:spPr bwMode="auto">
          <a:xfrm>
            <a:off x="3352800" y="2731985"/>
            <a:ext cx="1714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FF00"/>
                </a:solidFill>
                <a:latin typeface="Aller" panose="02000503030000020004" pitchFamily="2" charset="0"/>
              </a:rPr>
              <a:t>“Seed”</a:t>
            </a:r>
          </a:p>
          <a:p>
            <a:pPr algn="ctr" eaLnBrk="1" hangingPunct="1"/>
            <a:r>
              <a:rPr lang="en-US" altLang="en-US" sz="2000" b="1" dirty="0" smtClean="0">
                <a:solidFill>
                  <a:srgbClr val="FFFF00"/>
                </a:solidFill>
                <a:latin typeface="Aller" panose="02000503030000020004" pitchFamily="2" charset="0"/>
              </a:rPr>
              <a:t>“Servant”</a:t>
            </a:r>
            <a:endParaRPr lang="en-US" altLang="en-US" sz="2000" b="1" dirty="0">
              <a:solidFill>
                <a:srgbClr val="FFFF00"/>
              </a:solidFill>
              <a:latin typeface="Aller" panose="02000503030000020004" pitchFamily="2" charset="0"/>
            </a:endParaRPr>
          </a:p>
        </p:txBody>
      </p:sp>
      <p:sp>
        <p:nvSpPr>
          <p:cNvPr id="9225" name="Text Box 9"/>
          <p:cNvSpPr txBox="1">
            <a:spLocks noChangeArrowheads="1"/>
          </p:cNvSpPr>
          <p:nvPr/>
        </p:nvSpPr>
        <p:spPr bwMode="auto">
          <a:xfrm>
            <a:off x="2749550" y="5345113"/>
            <a:ext cx="3041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solidFill>
                  <a:srgbClr val="FFFF00"/>
                </a:solidFill>
                <a:latin typeface="Lithograph" pitchFamily="2" charset="0"/>
              </a:rPr>
              <a:t>The Nations</a:t>
            </a:r>
          </a:p>
        </p:txBody>
      </p:sp>
      <p:sp>
        <p:nvSpPr>
          <p:cNvPr id="9226" name="Text Box 10"/>
          <p:cNvSpPr txBox="1">
            <a:spLocks noChangeArrowheads="1"/>
          </p:cNvSpPr>
          <p:nvPr/>
        </p:nvSpPr>
        <p:spPr bwMode="auto">
          <a:xfrm>
            <a:off x="5257800" y="3367088"/>
            <a:ext cx="1620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rgbClr val="FFFF00"/>
                </a:solidFill>
                <a:latin typeface="Lithograph" pitchFamily="2" charset="0"/>
              </a:rPr>
              <a:t>Holy Spirit</a:t>
            </a:r>
          </a:p>
        </p:txBody>
      </p:sp>
      <p:sp>
        <p:nvSpPr>
          <p:cNvPr id="9227" name="Text Box 11"/>
          <p:cNvSpPr txBox="1">
            <a:spLocks noChangeArrowheads="1"/>
          </p:cNvSpPr>
          <p:nvPr/>
        </p:nvSpPr>
        <p:spPr bwMode="auto">
          <a:xfrm>
            <a:off x="5168858" y="1872412"/>
            <a:ext cx="16129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dirty="0" smtClean="0">
                <a:solidFill>
                  <a:srgbClr val="FFFF00"/>
                </a:solidFill>
                <a:latin typeface="Lithograph" pitchFamily="2" charset="0"/>
              </a:rPr>
              <a:t>New</a:t>
            </a:r>
          </a:p>
          <a:p>
            <a:pPr algn="ctr" eaLnBrk="1" hangingPunct="1"/>
            <a:r>
              <a:rPr lang="en-US" altLang="en-US" sz="1600" dirty="0" smtClean="0">
                <a:solidFill>
                  <a:srgbClr val="FFFF00"/>
                </a:solidFill>
                <a:latin typeface="Lithograph" pitchFamily="2" charset="0"/>
              </a:rPr>
              <a:t>Covenant</a:t>
            </a:r>
            <a:r>
              <a:rPr lang="en-US" altLang="en-US" sz="1600" dirty="0">
                <a:solidFill>
                  <a:srgbClr val="FFFF00"/>
                </a:solidFill>
                <a:latin typeface="Lithograph" pitchFamily="2" charset="0"/>
              </a:rPr>
              <a:t>:</a:t>
            </a:r>
          </a:p>
        </p:txBody>
      </p:sp>
      <p:sp>
        <p:nvSpPr>
          <p:cNvPr id="9228" name="AutoShape 12"/>
          <p:cNvSpPr>
            <a:spLocks noChangeArrowheads="1"/>
          </p:cNvSpPr>
          <p:nvPr/>
        </p:nvSpPr>
        <p:spPr bwMode="auto">
          <a:xfrm>
            <a:off x="5407025" y="2439988"/>
            <a:ext cx="923925" cy="900112"/>
          </a:xfrm>
          <a:custGeom>
            <a:avLst/>
            <a:gdLst>
              <a:gd name="T0" fmla="*/ 464529 w 21600"/>
              <a:gd name="T1" fmla="*/ 91136 h 21600"/>
              <a:gd name="T2" fmla="*/ 125243 w 21600"/>
              <a:gd name="T3" fmla="*/ 450056 h 21600"/>
              <a:gd name="T4" fmla="*/ 464529 w 21600"/>
              <a:gd name="T5" fmla="*/ 900112 h 21600"/>
              <a:gd name="T6" fmla="*/ 798682 w 21600"/>
              <a:gd name="T7" fmla="*/ 45005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F200"/>
              </a:gs>
              <a:gs pos="45000">
                <a:srgbClr val="FF7A00"/>
              </a:gs>
              <a:gs pos="70000">
                <a:srgbClr val="FF0300"/>
              </a:gs>
              <a:gs pos="100000">
                <a:srgbClr val="4D0808"/>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Line 13"/>
          <p:cNvSpPr>
            <a:spLocks noChangeShapeType="1"/>
          </p:cNvSpPr>
          <p:nvPr/>
        </p:nvSpPr>
        <p:spPr bwMode="auto">
          <a:xfrm>
            <a:off x="5592763" y="2697163"/>
            <a:ext cx="55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14"/>
          <p:cNvSpPr>
            <a:spLocks noChangeShapeType="1"/>
          </p:cNvSpPr>
          <p:nvPr/>
        </p:nvSpPr>
        <p:spPr bwMode="auto">
          <a:xfrm>
            <a:off x="5592763" y="2825750"/>
            <a:ext cx="55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15"/>
          <p:cNvSpPr>
            <a:spLocks noChangeShapeType="1"/>
          </p:cNvSpPr>
          <p:nvPr/>
        </p:nvSpPr>
        <p:spPr bwMode="auto">
          <a:xfrm>
            <a:off x="5715000" y="2954338"/>
            <a:ext cx="307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2" name="Line 16"/>
          <p:cNvSpPr>
            <a:spLocks noChangeShapeType="1"/>
          </p:cNvSpPr>
          <p:nvPr/>
        </p:nvSpPr>
        <p:spPr bwMode="auto">
          <a:xfrm>
            <a:off x="5776913" y="3082925"/>
            <a:ext cx="184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Line 17"/>
          <p:cNvSpPr>
            <a:spLocks noChangeShapeType="1"/>
          </p:cNvSpPr>
          <p:nvPr/>
        </p:nvSpPr>
        <p:spPr bwMode="auto">
          <a:xfrm>
            <a:off x="5592763" y="2568575"/>
            <a:ext cx="184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4" name="Line 18"/>
          <p:cNvSpPr>
            <a:spLocks noChangeShapeType="1"/>
          </p:cNvSpPr>
          <p:nvPr/>
        </p:nvSpPr>
        <p:spPr bwMode="auto">
          <a:xfrm>
            <a:off x="5961063" y="2568575"/>
            <a:ext cx="1857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19"/>
          <p:cNvSpPr txBox="1">
            <a:spLocks noChangeArrowheads="1"/>
          </p:cNvSpPr>
          <p:nvPr/>
        </p:nvSpPr>
        <p:spPr bwMode="auto">
          <a:xfrm>
            <a:off x="3269303" y="3367088"/>
            <a:ext cx="190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800" b="1" dirty="0" smtClean="0">
                <a:solidFill>
                  <a:srgbClr val="FFFF00"/>
                </a:solidFill>
                <a:latin typeface="Aller" panose="02000503030000020004" pitchFamily="2" charset="0"/>
              </a:rPr>
              <a:t>MESSIAH</a:t>
            </a:r>
            <a:endParaRPr lang="en-US" altLang="en-US" sz="2800" b="1" dirty="0">
              <a:solidFill>
                <a:srgbClr val="FFFF00"/>
              </a:solidFill>
              <a:latin typeface="Aller" panose="02000503030000020004" pitchFamily="2" charset="0"/>
            </a:endParaRPr>
          </a:p>
        </p:txBody>
      </p:sp>
      <p:sp>
        <p:nvSpPr>
          <p:cNvPr id="9236" name="Rectangle 20"/>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4400">
              <a:solidFill>
                <a:schemeClr val="tx2"/>
              </a:solidFill>
            </a:endParaRPr>
          </a:p>
        </p:txBody>
      </p:sp>
      <p:sp>
        <p:nvSpPr>
          <p:cNvPr id="9237" name="Rectangle 21"/>
          <p:cNvSpPr>
            <a:spLocks noChangeArrowheads="1"/>
          </p:cNvSpPr>
          <p:nvPr/>
        </p:nvSpPr>
        <p:spPr bwMode="auto">
          <a:xfrm>
            <a:off x="454925" y="176731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a:p>
        </p:txBody>
      </p:sp>
      <p:sp>
        <p:nvSpPr>
          <p:cNvPr id="9238" name="Text Box 22"/>
          <p:cNvSpPr txBox="1">
            <a:spLocks noChangeArrowheads="1"/>
          </p:cNvSpPr>
          <p:nvPr/>
        </p:nvSpPr>
        <p:spPr bwMode="auto">
          <a:xfrm>
            <a:off x="222250" y="184150"/>
            <a:ext cx="87693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u="sng" dirty="0" smtClean="0">
                <a:solidFill>
                  <a:schemeClr val="bg1"/>
                </a:solidFill>
              </a:rPr>
              <a:t>FULFILLMENT </a:t>
            </a:r>
            <a:r>
              <a:rPr lang="en-US" altLang="en-US" sz="2400" b="1" u="sng" dirty="0">
                <a:solidFill>
                  <a:schemeClr val="bg1"/>
                </a:solidFill>
              </a:rPr>
              <a:t>THEOLOGY</a:t>
            </a:r>
            <a:r>
              <a:rPr lang="en-US" altLang="en-US" sz="2400" b="1" dirty="0">
                <a:solidFill>
                  <a:schemeClr val="bg1"/>
                </a:solidFill>
              </a:rPr>
              <a:t>:</a:t>
            </a:r>
          </a:p>
          <a:p>
            <a:pPr algn="ctr" eaLnBrk="1" hangingPunct="1"/>
            <a:r>
              <a:rPr lang="en-US" altLang="en-US" sz="2000" dirty="0" smtClean="0">
                <a:solidFill>
                  <a:schemeClr val="bg1"/>
                </a:solidFill>
              </a:rPr>
              <a:t>Corporate Solidarity - Jesus </a:t>
            </a:r>
            <a:r>
              <a:rPr lang="en-US" altLang="en-US" sz="2000" i="1" dirty="0">
                <a:solidFill>
                  <a:schemeClr val="bg1"/>
                </a:solidFill>
              </a:rPr>
              <a:t>IS</a:t>
            </a:r>
            <a:r>
              <a:rPr lang="en-US" altLang="en-US" sz="2000" dirty="0">
                <a:solidFill>
                  <a:schemeClr val="bg1"/>
                </a:solidFill>
              </a:rPr>
              <a:t> </a:t>
            </a:r>
            <a:r>
              <a:rPr lang="en-US" altLang="en-US" sz="2000" dirty="0" smtClean="0">
                <a:solidFill>
                  <a:schemeClr val="bg1"/>
                </a:solidFill>
              </a:rPr>
              <a:t>Israel</a:t>
            </a:r>
            <a:r>
              <a:rPr lang="en-US" altLang="en-US" sz="2000" dirty="0">
                <a:solidFill>
                  <a:schemeClr val="bg1"/>
                </a:solidFill>
              </a:rPr>
              <a:t>. </a:t>
            </a:r>
            <a:endParaRPr lang="en-US" altLang="en-US" sz="2000" dirty="0" smtClean="0">
              <a:solidFill>
                <a:schemeClr val="bg1"/>
              </a:solidFill>
            </a:endParaRPr>
          </a:p>
          <a:p>
            <a:pPr algn="ctr" eaLnBrk="1" hangingPunct="1"/>
            <a:r>
              <a:rPr lang="en-US" altLang="en-US" sz="2000" dirty="0" smtClean="0">
                <a:solidFill>
                  <a:schemeClr val="bg1"/>
                </a:solidFill>
              </a:rPr>
              <a:t>Those </a:t>
            </a:r>
            <a:r>
              <a:rPr lang="en-US" altLang="en-US" sz="2000" dirty="0">
                <a:solidFill>
                  <a:schemeClr val="bg1"/>
                </a:solidFill>
              </a:rPr>
              <a:t>“in” </a:t>
            </a:r>
            <a:r>
              <a:rPr lang="en-US" altLang="en-US" sz="2000" dirty="0" smtClean="0">
                <a:solidFill>
                  <a:schemeClr val="bg1"/>
                </a:solidFill>
              </a:rPr>
              <a:t>Him </a:t>
            </a:r>
            <a:r>
              <a:rPr lang="en-US" altLang="en-US" sz="2000" dirty="0">
                <a:solidFill>
                  <a:schemeClr val="bg1"/>
                </a:solidFill>
              </a:rPr>
              <a:t>are God’s </a:t>
            </a:r>
            <a:r>
              <a:rPr lang="en-US" altLang="en-US" sz="2000" dirty="0" smtClean="0">
                <a:solidFill>
                  <a:schemeClr val="bg1"/>
                </a:solidFill>
              </a:rPr>
              <a:t>Elect Covenant </a:t>
            </a:r>
            <a:r>
              <a:rPr lang="en-US" altLang="en-US" sz="2000" dirty="0">
                <a:solidFill>
                  <a:schemeClr val="bg1"/>
                </a:solidFill>
              </a:rPr>
              <a:t>P</a:t>
            </a:r>
            <a:r>
              <a:rPr lang="en-US" altLang="en-US" sz="2000" dirty="0" smtClean="0">
                <a:solidFill>
                  <a:schemeClr val="bg1"/>
                </a:solidFill>
              </a:rPr>
              <a:t>eople.</a:t>
            </a:r>
          </a:p>
        </p:txBody>
      </p:sp>
      <p:sp>
        <p:nvSpPr>
          <p:cNvPr id="2" name="TextBox 1"/>
          <p:cNvSpPr txBox="1"/>
          <p:nvPr/>
        </p:nvSpPr>
        <p:spPr>
          <a:xfrm>
            <a:off x="152400" y="1676400"/>
            <a:ext cx="2819400" cy="3108543"/>
          </a:xfrm>
          <a:prstGeom prst="rect">
            <a:avLst/>
          </a:prstGeom>
          <a:noFill/>
        </p:spPr>
        <p:txBody>
          <a:bodyPr wrap="square" rtlCol="0">
            <a:spAutoFit/>
          </a:bodyPr>
          <a:lstStyle/>
          <a:p>
            <a:pPr algn="ctr"/>
            <a:r>
              <a:rPr lang="en-US" sz="2800" b="1" dirty="0" smtClean="0">
                <a:solidFill>
                  <a:schemeClr val="bg1"/>
                </a:solidFill>
                <a:latin typeface="Aller" panose="02000503030000020004" pitchFamily="2" charset="0"/>
              </a:rPr>
              <a:t>Isa 41-53</a:t>
            </a:r>
          </a:p>
          <a:p>
            <a:pPr algn="ctr"/>
            <a:r>
              <a:rPr lang="en-US" sz="2800" b="1" dirty="0" smtClean="0">
                <a:solidFill>
                  <a:schemeClr val="bg1"/>
                </a:solidFill>
                <a:latin typeface="Aller" panose="02000503030000020004" pitchFamily="2" charset="0"/>
              </a:rPr>
              <a:t>Matt 1-3</a:t>
            </a:r>
          </a:p>
          <a:p>
            <a:pPr algn="ctr"/>
            <a:r>
              <a:rPr lang="en-US" sz="2800" b="1" dirty="0" smtClean="0">
                <a:solidFill>
                  <a:schemeClr val="bg1"/>
                </a:solidFill>
                <a:latin typeface="Aller" panose="02000503030000020004" pitchFamily="2" charset="0"/>
              </a:rPr>
              <a:t>John 15</a:t>
            </a:r>
          </a:p>
          <a:p>
            <a:pPr algn="ctr"/>
            <a:r>
              <a:rPr lang="en-US" sz="2800" b="1" dirty="0" smtClean="0">
                <a:solidFill>
                  <a:schemeClr val="bg1"/>
                </a:solidFill>
                <a:latin typeface="Aller" panose="02000503030000020004" pitchFamily="2" charset="0"/>
              </a:rPr>
              <a:t>Gal 3</a:t>
            </a:r>
          </a:p>
          <a:p>
            <a:pPr algn="ctr"/>
            <a:r>
              <a:rPr lang="en-US" sz="2800" b="1" dirty="0" err="1" smtClean="0">
                <a:solidFill>
                  <a:schemeClr val="bg1"/>
                </a:solidFill>
                <a:latin typeface="Aller" panose="02000503030000020004" pitchFamily="2" charset="0"/>
              </a:rPr>
              <a:t>Eph</a:t>
            </a:r>
            <a:r>
              <a:rPr lang="en-US" sz="2800" b="1" dirty="0" smtClean="0">
                <a:solidFill>
                  <a:schemeClr val="bg1"/>
                </a:solidFill>
                <a:latin typeface="Aller" panose="02000503030000020004" pitchFamily="2" charset="0"/>
              </a:rPr>
              <a:t> 2-3 </a:t>
            </a:r>
          </a:p>
          <a:p>
            <a:pPr algn="ctr"/>
            <a:r>
              <a:rPr lang="en-US" sz="2800" b="1" dirty="0" smtClean="0">
                <a:solidFill>
                  <a:schemeClr val="bg1"/>
                </a:solidFill>
                <a:latin typeface="Aller" panose="02000503030000020004" pitchFamily="2" charset="0"/>
              </a:rPr>
              <a:t>1Peter</a:t>
            </a:r>
          </a:p>
          <a:p>
            <a:pPr algn="ctr"/>
            <a:r>
              <a:rPr lang="en-US" sz="2800" b="1" dirty="0" smtClean="0">
                <a:solidFill>
                  <a:schemeClr val="bg1"/>
                </a:solidFill>
                <a:latin typeface="Aller" panose="02000503030000020004" pitchFamily="2" charset="0"/>
              </a:rPr>
              <a:t>Rev 1-3, 7</a:t>
            </a:r>
            <a:endParaRPr lang="en-US" sz="2800" b="1" dirty="0">
              <a:solidFill>
                <a:schemeClr val="bg1"/>
              </a:solidFill>
              <a:latin typeface="Aller" panose="02000503030000020004" pitchFamily="2" charset="0"/>
            </a:endParaRPr>
          </a:p>
        </p:txBody>
      </p:sp>
      <p:sp>
        <p:nvSpPr>
          <p:cNvPr id="24" name="TextBox 23"/>
          <p:cNvSpPr txBox="1"/>
          <p:nvPr/>
        </p:nvSpPr>
        <p:spPr>
          <a:xfrm>
            <a:off x="6689678" y="2124468"/>
            <a:ext cx="2438400" cy="1815882"/>
          </a:xfrm>
          <a:prstGeom prst="rect">
            <a:avLst/>
          </a:prstGeom>
          <a:noFill/>
        </p:spPr>
        <p:txBody>
          <a:bodyPr wrap="square" rtlCol="0">
            <a:spAutoFit/>
          </a:bodyPr>
          <a:lstStyle/>
          <a:p>
            <a:pPr algn="ctr"/>
            <a:r>
              <a:rPr lang="en-US" sz="2800" b="1" dirty="0" err="1" smtClean="0">
                <a:solidFill>
                  <a:schemeClr val="bg1"/>
                </a:solidFill>
                <a:latin typeface="Aller" panose="02000503030000020004" pitchFamily="2" charset="0"/>
              </a:rPr>
              <a:t>Deut</a:t>
            </a:r>
            <a:r>
              <a:rPr lang="en-US" sz="2800" b="1" dirty="0" smtClean="0">
                <a:solidFill>
                  <a:schemeClr val="bg1"/>
                </a:solidFill>
                <a:latin typeface="Aller" panose="02000503030000020004" pitchFamily="2" charset="0"/>
              </a:rPr>
              <a:t> 29-30</a:t>
            </a:r>
            <a:endParaRPr lang="en-US" sz="2800" b="1" dirty="0">
              <a:solidFill>
                <a:schemeClr val="bg1"/>
              </a:solidFill>
              <a:latin typeface="Aller" panose="02000503030000020004" pitchFamily="2" charset="0"/>
            </a:endParaRPr>
          </a:p>
          <a:p>
            <a:pPr algn="ctr"/>
            <a:r>
              <a:rPr lang="en-US" sz="2800" b="1" dirty="0" err="1" smtClean="0">
                <a:solidFill>
                  <a:schemeClr val="bg1"/>
                </a:solidFill>
                <a:latin typeface="Aller" panose="02000503030000020004" pitchFamily="2" charset="0"/>
              </a:rPr>
              <a:t>Jer</a:t>
            </a:r>
            <a:r>
              <a:rPr lang="en-US" sz="2800" b="1" dirty="0" smtClean="0">
                <a:solidFill>
                  <a:schemeClr val="bg1"/>
                </a:solidFill>
                <a:latin typeface="Aller" panose="02000503030000020004" pitchFamily="2" charset="0"/>
              </a:rPr>
              <a:t> 31</a:t>
            </a:r>
          </a:p>
          <a:p>
            <a:pPr algn="ctr"/>
            <a:r>
              <a:rPr lang="en-US" sz="2800" b="1" dirty="0" err="1" smtClean="0">
                <a:solidFill>
                  <a:schemeClr val="bg1"/>
                </a:solidFill>
                <a:latin typeface="Aller" panose="02000503030000020004" pitchFamily="2" charset="0"/>
              </a:rPr>
              <a:t>Ezek</a:t>
            </a:r>
            <a:r>
              <a:rPr lang="en-US" sz="2800" b="1" dirty="0" smtClean="0">
                <a:solidFill>
                  <a:schemeClr val="bg1"/>
                </a:solidFill>
                <a:latin typeface="Aller" panose="02000503030000020004" pitchFamily="2" charset="0"/>
              </a:rPr>
              <a:t> 36</a:t>
            </a:r>
          </a:p>
          <a:p>
            <a:pPr algn="ctr"/>
            <a:r>
              <a:rPr lang="en-US" sz="2800" b="1" dirty="0" smtClean="0">
                <a:solidFill>
                  <a:schemeClr val="bg1"/>
                </a:solidFill>
                <a:latin typeface="Aller" panose="02000503030000020004" pitchFamily="2" charset="0"/>
              </a:rPr>
              <a:t>Joel 2</a:t>
            </a:r>
            <a:endParaRPr lang="en-US" sz="2800" b="1" dirty="0">
              <a:solidFill>
                <a:schemeClr val="bg1"/>
              </a:solidFill>
              <a:latin typeface="Aller" panose="02000503030000020004" pitchFamily="2" charset="0"/>
            </a:endParaRPr>
          </a:p>
        </p:txBody>
      </p:sp>
      <p:sp>
        <p:nvSpPr>
          <p:cNvPr id="26" name="Text Box 22"/>
          <p:cNvSpPr txBox="1">
            <a:spLocks noChangeArrowheads="1"/>
          </p:cNvSpPr>
          <p:nvPr/>
        </p:nvSpPr>
        <p:spPr bwMode="auto">
          <a:xfrm>
            <a:off x="6146800" y="4560888"/>
            <a:ext cx="2997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dirty="0" smtClean="0">
                <a:solidFill>
                  <a:schemeClr val="bg1"/>
                </a:solidFill>
              </a:rPr>
              <a:t>Israel is not “</a:t>
            </a:r>
            <a:r>
              <a:rPr lang="en-US" altLang="en-US" sz="2000" i="1" dirty="0" smtClean="0">
                <a:solidFill>
                  <a:srgbClr val="FFFF00"/>
                </a:solidFill>
              </a:rPr>
              <a:t>discarded</a:t>
            </a:r>
            <a:r>
              <a:rPr lang="en-US" altLang="en-US" sz="2000" dirty="0" smtClean="0">
                <a:solidFill>
                  <a:schemeClr val="bg1"/>
                </a:solidFill>
              </a:rPr>
              <a:t>” or “</a:t>
            </a:r>
            <a:r>
              <a:rPr lang="en-US" altLang="en-US" sz="2000" i="1" dirty="0" smtClean="0">
                <a:solidFill>
                  <a:srgbClr val="FFFF00"/>
                </a:solidFill>
              </a:rPr>
              <a:t>replaced</a:t>
            </a:r>
            <a:r>
              <a:rPr lang="en-US" altLang="en-US" sz="2000" dirty="0" smtClean="0">
                <a:solidFill>
                  <a:schemeClr val="bg1"/>
                </a:solidFill>
              </a:rPr>
              <a:t>”</a:t>
            </a:r>
          </a:p>
          <a:p>
            <a:pPr algn="ctr" eaLnBrk="1" hangingPunct="1"/>
            <a:r>
              <a:rPr lang="en-US" altLang="en-US" sz="2000" dirty="0" smtClean="0">
                <a:solidFill>
                  <a:schemeClr val="bg1"/>
                </a:solidFill>
              </a:rPr>
              <a:t>…but “</a:t>
            </a:r>
            <a:r>
              <a:rPr lang="en-US" altLang="en-US" sz="2000" i="1" dirty="0" smtClean="0">
                <a:solidFill>
                  <a:srgbClr val="FFFF00"/>
                </a:solidFill>
              </a:rPr>
              <a:t>absorbed</a:t>
            </a:r>
            <a:r>
              <a:rPr lang="en-US" altLang="en-US" sz="2000" dirty="0" smtClean="0">
                <a:solidFill>
                  <a:schemeClr val="bg1"/>
                </a:solidFill>
              </a:rPr>
              <a:t>” &amp; “</a:t>
            </a:r>
            <a:r>
              <a:rPr lang="en-US" altLang="en-US" sz="2000" i="1" dirty="0" smtClean="0">
                <a:solidFill>
                  <a:srgbClr val="FFFF00"/>
                </a:solidFill>
              </a:rPr>
              <a:t>fulfilled</a:t>
            </a:r>
            <a:r>
              <a:rPr lang="en-US" altLang="en-US" sz="2000" dirty="0" smtClean="0">
                <a:solidFill>
                  <a:schemeClr val="bg1"/>
                </a:solidFill>
              </a:rPr>
              <a:t>” </a:t>
            </a:r>
          </a:p>
          <a:p>
            <a:pPr algn="ctr" eaLnBrk="1" hangingPunct="1"/>
            <a:r>
              <a:rPr lang="en-US" altLang="en-US" sz="2000" dirty="0" smtClean="0">
                <a:solidFill>
                  <a:schemeClr val="bg1"/>
                </a:solidFill>
              </a:rPr>
              <a:t>by/in the only true and faithful Israelite, </a:t>
            </a:r>
            <a:r>
              <a:rPr lang="en-US" altLang="en-US" sz="2000" dirty="0" err="1" smtClean="0">
                <a:solidFill>
                  <a:schemeClr val="bg1"/>
                </a:solidFill>
              </a:rPr>
              <a:t>Yeshua</a:t>
            </a:r>
            <a:r>
              <a:rPr lang="en-US" altLang="en-US" sz="2000" dirty="0" smtClean="0">
                <a:solidFill>
                  <a:schemeClr val="bg1"/>
                </a:solidFill>
              </a:rPr>
              <a:t>.</a:t>
            </a:r>
          </a:p>
        </p:txBody>
      </p:sp>
    </p:spTree>
    <p:extLst>
      <p:ext uri="{BB962C8B-B14F-4D97-AF65-F5344CB8AC3E}">
        <p14:creationId xmlns:p14="http://schemas.microsoft.com/office/powerpoint/2010/main" val="3695597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533400"/>
            <a:ext cx="8610600" cy="4876800"/>
          </a:xfrm>
          <a:effectLst>
            <a:outerShdw dist="35921" dir="2700000" algn="ctr" rotWithShape="0">
              <a:schemeClr val="tx2"/>
            </a:outerShdw>
          </a:effectLst>
        </p:spPr>
        <p:txBody>
          <a:bodyPr/>
          <a:lstStyle/>
          <a:p>
            <a:pPr eaLnBrk="1" hangingPunct="1">
              <a:buFontTx/>
              <a:buNone/>
            </a:pPr>
            <a:r>
              <a:rPr lang="en-US" altLang="en-US" sz="2000" b="1" dirty="0" smtClean="0">
                <a:solidFill>
                  <a:schemeClr val="bg1"/>
                </a:solidFill>
                <a:latin typeface="Aller" pitchFamily="2" charset="0"/>
              </a:rPr>
              <a:t>	</a:t>
            </a:r>
            <a:r>
              <a:rPr lang="en-US" altLang="en-US" sz="2800" b="1" dirty="0" smtClean="0">
                <a:solidFill>
                  <a:schemeClr val="bg1"/>
                </a:solidFill>
                <a:latin typeface="Aller" pitchFamily="2" charset="0"/>
              </a:rPr>
              <a:t>“…[It] is not (as it is sometimes disparagingly called) ‘replacement theology’. It is rather ‘extension’, or ‘fulfillment’, theology. In the same way, the multinational community of believers in Jesus the Messiah is not a ‘new Israel’ (as if the old were simply discarded)</a:t>
            </a:r>
            <a:r>
              <a:rPr lang="en-US" altLang="en-US" sz="2000" b="1" dirty="0" smtClean="0">
                <a:solidFill>
                  <a:schemeClr val="bg1"/>
                </a:solidFill>
                <a:latin typeface="Aller" pitchFamily="2" charset="0"/>
              </a:rPr>
              <a:t>. </a:t>
            </a:r>
            <a:r>
              <a:rPr lang="en-US" altLang="en-US" sz="2800" b="1" dirty="0" smtClean="0">
                <a:solidFill>
                  <a:schemeClr val="bg1"/>
                </a:solidFill>
                <a:latin typeface="Aller" pitchFamily="2" charset="0"/>
              </a:rPr>
              <a:t>It </a:t>
            </a:r>
            <a:r>
              <a:rPr lang="en-US" altLang="en-US" sz="2800" b="1" dirty="0">
                <a:solidFill>
                  <a:schemeClr val="bg1"/>
                </a:solidFill>
                <a:latin typeface="Aller" pitchFamily="2" charset="0"/>
              </a:rPr>
              <a:t>is rather God’s original Israel but now expanded and redefined in relation to Christ through the inclusion of the Gentiles—as God had promised ever since Abraham. </a:t>
            </a:r>
            <a:r>
              <a:rPr lang="en-US" altLang="en-US" sz="2800" b="1" dirty="0" smtClean="0">
                <a:solidFill>
                  <a:schemeClr val="bg1"/>
                </a:solidFill>
                <a:latin typeface="Aller" pitchFamily="2" charset="0"/>
              </a:rPr>
              <a:t>…in </a:t>
            </a:r>
            <a:r>
              <a:rPr lang="en-US" altLang="en-US" sz="2800" b="1" dirty="0">
                <a:solidFill>
                  <a:schemeClr val="bg1"/>
                </a:solidFill>
                <a:latin typeface="Aller" pitchFamily="2" charset="0"/>
              </a:rPr>
              <a:t>Christ all are equal: no-one loses and everyone gains.”</a:t>
            </a:r>
          </a:p>
          <a:p>
            <a:pPr algn="r" eaLnBrk="1" hangingPunct="1">
              <a:buFontTx/>
              <a:buNone/>
            </a:pPr>
            <a:r>
              <a:rPr lang="en-US" altLang="en-US" sz="2800" b="1" dirty="0">
                <a:solidFill>
                  <a:schemeClr val="bg1"/>
                </a:solidFill>
                <a:latin typeface="Aller" pitchFamily="2" charset="0"/>
              </a:rPr>
              <a:t>		</a:t>
            </a:r>
            <a:r>
              <a:rPr lang="en-US" altLang="en-US" sz="2800" dirty="0">
                <a:solidFill>
                  <a:schemeClr val="bg1"/>
                </a:solidFill>
                <a:latin typeface="Aller" pitchFamily="2" charset="0"/>
              </a:rPr>
              <a:t>-Christopher Wright </a:t>
            </a:r>
            <a:br>
              <a:rPr lang="en-US" altLang="en-US" sz="2800" dirty="0">
                <a:solidFill>
                  <a:schemeClr val="bg1"/>
                </a:solidFill>
                <a:latin typeface="Aller" pitchFamily="2" charset="0"/>
              </a:rPr>
            </a:br>
            <a:r>
              <a:rPr lang="en-US" altLang="en-US" sz="2800" dirty="0">
                <a:solidFill>
                  <a:schemeClr val="bg1"/>
                </a:solidFill>
                <a:latin typeface="Aller" pitchFamily="2" charset="0"/>
              </a:rPr>
              <a:t>“Old Testament Ethics and the People of God”</a:t>
            </a:r>
          </a:p>
          <a:p>
            <a:pPr eaLnBrk="1" hangingPunct="1">
              <a:buFontTx/>
              <a:buNone/>
            </a:pPr>
            <a:r>
              <a:rPr lang="en-US" altLang="en-US" sz="2800" b="1" dirty="0" smtClean="0">
                <a:solidFill>
                  <a:schemeClr val="bg1"/>
                </a:solidFill>
                <a:latin typeface="Aller" pitchFamily="2" charset="0"/>
              </a:rPr>
              <a:t> </a:t>
            </a:r>
            <a:endParaRPr lang="en-US" altLang="en-US" sz="2800" b="1" dirty="0">
              <a:solidFill>
                <a:schemeClr val="bg1"/>
              </a:solidFill>
              <a:latin typeface="Aller" pitchFamily="2" charset="0"/>
            </a:endParaRPr>
          </a:p>
          <a:p>
            <a:pPr eaLnBrk="1" hangingPunct="1">
              <a:buFontTx/>
              <a:buNone/>
            </a:pPr>
            <a:endParaRPr lang="en-US" altLang="en-US" sz="2800" b="1" dirty="0" smtClean="0">
              <a:solidFill>
                <a:schemeClr val="bg1"/>
              </a:solidFill>
              <a:latin typeface="Aller" pitchFamily="2" charset="0"/>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69356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76200" y="381000"/>
            <a:ext cx="8686800" cy="4876800"/>
          </a:xfrm>
          <a:effectLst>
            <a:outerShdw dist="35921" dir="2700000" algn="ctr" rotWithShape="0">
              <a:schemeClr val="tx2"/>
            </a:outerShdw>
          </a:effectLst>
        </p:spPr>
        <p:txBody>
          <a:bodyPr/>
          <a:lstStyle/>
          <a:p>
            <a:pPr eaLnBrk="1" hangingPunct="1">
              <a:buNone/>
            </a:pPr>
            <a:r>
              <a:rPr lang="en-US" altLang="en-US" sz="2000" b="1" dirty="0" smtClean="0">
                <a:solidFill>
                  <a:schemeClr val="bg1"/>
                </a:solidFill>
                <a:latin typeface="Aller" pitchFamily="2" charset="0"/>
              </a:rPr>
              <a:t>	</a:t>
            </a:r>
            <a:r>
              <a:rPr lang="en-US" altLang="en-US" sz="2800" b="1" dirty="0" smtClean="0">
                <a:solidFill>
                  <a:schemeClr val="bg1"/>
                </a:solidFill>
                <a:latin typeface="Aller" pitchFamily="2" charset="0"/>
              </a:rPr>
              <a:t>Paul </a:t>
            </a:r>
            <a:r>
              <a:rPr lang="en-US" altLang="en-US" sz="2800" b="1" dirty="0">
                <a:solidFill>
                  <a:schemeClr val="bg1"/>
                </a:solidFill>
                <a:latin typeface="Aller" pitchFamily="2" charset="0"/>
              </a:rPr>
              <a:t>sees </a:t>
            </a:r>
            <a:r>
              <a:rPr lang="en-US" altLang="en-US" sz="2800" b="1" dirty="0" smtClean="0">
                <a:solidFill>
                  <a:schemeClr val="bg1"/>
                </a:solidFill>
                <a:latin typeface="Aller" pitchFamily="2" charset="0"/>
              </a:rPr>
              <a:t>Jesus…drawing </a:t>
            </a:r>
            <a:r>
              <a:rPr lang="en-US" altLang="en-US" sz="2800" b="1" dirty="0">
                <a:solidFill>
                  <a:schemeClr val="bg1"/>
                </a:solidFill>
                <a:latin typeface="Aller" pitchFamily="2" charset="0"/>
              </a:rPr>
              <a:t>Israel’s history to its strange but long-awaited resolution, fulfilling the promises made to Abraham, inheriting the nations of the world, winning the battle against all the powers of </a:t>
            </a:r>
            <a:r>
              <a:rPr lang="en-US" altLang="en-US" sz="2800" b="1" dirty="0" smtClean="0">
                <a:solidFill>
                  <a:schemeClr val="bg1"/>
                </a:solidFill>
                <a:latin typeface="Aller" pitchFamily="2" charset="0"/>
              </a:rPr>
              <a:t>evil…This </a:t>
            </a:r>
            <a:r>
              <a:rPr lang="en-US" altLang="en-US" sz="2800" b="1" dirty="0">
                <a:solidFill>
                  <a:schemeClr val="bg1"/>
                </a:solidFill>
                <a:latin typeface="Aller" pitchFamily="2" charset="0"/>
              </a:rPr>
              <a:t>has nothing to do (as is sometimes suggested) with the replacement of the old Israel with a new one, and everything to do (as is less frequently noted) with Paul’s belief that Israel as a whole is summed up and redefined in and by </a:t>
            </a:r>
            <a:r>
              <a:rPr lang="en-US" altLang="en-US" sz="2800" i="1" dirty="0" smtClean="0">
                <a:solidFill>
                  <a:schemeClr val="bg1"/>
                </a:solidFill>
                <a:latin typeface="Aller" pitchFamily="2" charset="0"/>
              </a:rPr>
              <a:t>Christos</a:t>
            </a:r>
            <a:r>
              <a:rPr lang="en-US" altLang="en-US" sz="2800" b="1" dirty="0" smtClean="0">
                <a:solidFill>
                  <a:schemeClr val="bg1"/>
                </a:solidFill>
                <a:latin typeface="Aller" pitchFamily="2" charset="0"/>
              </a:rPr>
              <a:t>…	</a:t>
            </a:r>
          </a:p>
          <a:p>
            <a:pPr algn="r" eaLnBrk="1" hangingPunct="1">
              <a:buNone/>
            </a:pPr>
            <a:r>
              <a:rPr lang="en-US" altLang="en-US" sz="2800" b="1" dirty="0" smtClean="0">
                <a:solidFill>
                  <a:schemeClr val="bg1"/>
                </a:solidFill>
                <a:latin typeface="Aller" pitchFamily="2" charset="0"/>
              </a:rPr>
              <a:t>-</a:t>
            </a:r>
            <a:r>
              <a:rPr lang="en-US" altLang="en-US" sz="2800" dirty="0">
                <a:solidFill>
                  <a:schemeClr val="bg1"/>
                </a:solidFill>
                <a:latin typeface="Aller" pitchFamily="2" charset="0"/>
              </a:rPr>
              <a:t>N.T. Wright, </a:t>
            </a:r>
            <a:br>
              <a:rPr lang="en-US" altLang="en-US" sz="2800" dirty="0">
                <a:solidFill>
                  <a:schemeClr val="bg1"/>
                </a:solidFill>
                <a:latin typeface="Aller" pitchFamily="2" charset="0"/>
              </a:rPr>
            </a:br>
            <a:r>
              <a:rPr lang="en-US" altLang="en-US" sz="2800" dirty="0">
                <a:solidFill>
                  <a:schemeClr val="bg1"/>
                </a:solidFill>
                <a:latin typeface="Aller" pitchFamily="2" charset="0"/>
              </a:rPr>
              <a:t>“Paul and the Faithfulness of God”</a:t>
            </a:r>
          </a:p>
          <a:p>
            <a:pPr eaLnBrk="1" hangingPunct="1">
              <a:buNone/>
            </a:pPr>
            <a:endParaRPr lang="en-US" altLang="en-US" sz="2800" dirty="0" smtClean="0">
              <a:solidFill>
                <a:schemeClr val="bg1"/>
              </a:solidFill>
              <a:latin typeface="Aller"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0200"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3267713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877888"/>
            <a:ext cx="8839200" cy="4876800"/>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II. Eschatology</a:t>
            </a:r>
          </a:p>
          <a:p>
            <a:pPr algn="ctr" eaLnBrk="1" hangingPunct="1">
              <a:buFontTx/>
              <a:buNone/>
            </a:pPr>
            <a:r>
              <a:rPr lang="en-US" altLang="en-US" sz="7200" b="1" dirty="0" smtClean="0">
                <a:solidFill>
                  <a:schemeClr val="bg1"/>
                </a:solidFill>
                <a:latin typeface="Aller" pitchFamily="2" charset="0"/>
              </a:rPr>
              <a:t>What is </a:t>
            </a:r>
            <a:br>
              <a:rPr lang="en-US" altLang="en-US" sz="7200" b="1" dirty="0" smtClean="0">
                <a:solidFill>
                  <a:schemeClr val="bg1"/>
                </a:solidFill>
                <a:latin typeface="Aller" pitchFamily="2" charset="0"/>
              </a:rPr>
            </a:br>
            <a:r>
              <a:rPr lang="en-US" altLang="en-US" sz="7200" b="1" dirty="0" smtClean="0">
                <a:solidFill>
                  <a:schemeClr val="bg1"/>
                </a:solidFill>
                <a:latin typeface="Aller" pitchFamily="2" charset="0"/>
              </a:rPr>
              <a:t>God’s plan</a:t>
            </a:r>
            <a:br>
              <a:rPr lang="en-US" altLang="en-US" sz="7200" b="1" dirty="0" smtClean="0">
                <a:solidFill>
                  <a:schemeClr val="bg1"/>
                </a:solidFill>
                <a:latin typeface="Aller" pitchFamily="2" charset="0"/>
              </a:rPr>
            </a:br>
            <a:r>
              <a:rPr lang="en-US" altLang="en-US" sz="7200" b="1" dirty="0" smtClean="0">
                <a:solidFill>
                  <a:schemeClr val="bg1"/>
                </a:solidFill>
                <a:latin typeface="Aller" pitchFamily="2" charset="0"/>
              </a:rPr>
              <a:t>for “Israel”?</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9273441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538313" y="916424"/>
            <a:ext cx="8077200" cy="609397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6000" b="1" dirty="0" smtClean="0">
                <a:solidFill>
                  <a:schemeClr val="bg1"/>
                </a:solidFill>
                <a:latin typeface="Aller" panose="02000503030000020004" pitchFamily="2" charset="0"/>
              </a:rPr>
              <a:t>Do we </a:t>
            </a:r>
            <a:r>
              <a:rPr lang="en-US" altLang="en-US" sz="6000" b="1" dirty="0">
                <a:solidFill>
                  <a:schemeClr val="bg1"/>
                </a:solidFill>
                <a:latin typeface="Aller" panose="02000503030000020004" pitchFamily="2" charset="0"/>
              </a:rPr>
              <a:t>interpret </a:t>
            </a:r>
            <a:r>
              <a:rPr lang="en-US" altLang="en-US" sz="6000" b="1" dirty="0" smtClean="0">
                <a:solidFill>
                  <a:schemeClr val="bg1"/>
                </a:solidFill>
                <a:latin typeface="Aller" panose="02000503030000020004" pitchFamily="2" charset="0"/>
              </a:rPr>
              <a:t>Biblical Prophecy</a:t>
            </a:r>
            <a:br>
              <a:rPr lang="en-US" altLang="en-US" sz="6000" b="1" dirty="0" smtClean="0">
                <a:solidFill>
                  <a:schemeClr val="bg1"/>
                </a:solidFill>
                <a:latin typeface="Aller" panose="02000503030000020004" pitchFamily="2" charset="0"/>
              </a:rPr>
            </a:br>
            <a:r>
              <a:rPr lang="en-US" altLang="en-US" sz="6000" b="1" dirty="0" smtClean="0">
                <a:solidFill>
                  <a:schemeClr val="bg1"/>
                </a:solidFill>
                <a:latin typeface="Aller" panose="02000503030000020004" pitchFamily="2" charset="0"/>
              </a:rPr>
              <a:t>&amp; Apocalyptic </a:t>
            </a:r>
            <a:r>
              <a:rPr lang="en-US" altLang="en-US" sz="6000" b="1" i="1" dirty="0" smtClean="0">
                <a:solidFill>
                  <a:srgbClr val="FFCC00"/>
                </a:solidFill>
                <a:latin typeface="Aller" panose="02000503030000020004" pitchFamily="2" charset="0"/>
              </a:rPr>
              <a:t>LITERALLY</a:t>
            </a:r>
            <a:r>
              <a:rPr lang="en-US" altLang="en-US" sz="6000" b="1" dirty="0" smtClean="0">
                <a:solidFill>
                  <a:schemeClr val="bg1"/>
                </a:solidFill>
                <a:latin typeface="Aller" panose="02000503030000020004" pitchFamily="2" charset="0"/>
              </a:rPr>
              <a:t>…</a:t>
            </a:r>
            <a:br>
              <a:rPr lang="en-US" altLang="en-US" sz="6000" b="1" dirty="0" smtClean="0">
                <a:solidFill>
                  <a:schemeClr val="bg1"/>
                </a:solidFill>
                <a:latin typeface="Aller" panose="02000503030000020004" pitchFamily="2" charset="0"/>
              </a:rPr>
            </a:br>
            <a:r>
              <a:rPr lang="en-US" altLang="en-US" sz="6000" b="1" dirty="0" smtClean="0">
                <a:solidFill>
                  <a:schemeClr val="bg1"/>
                </a:solidFill>
                <a:latin typeface="Aller" panose="02000503030000020004" pitchFamily="2" charset="0"/>
              </a:rPr>
              <a:t>or </a:t>
            </a:r>
            <a:r>
              <a:rPr lang="en-US" altLang="en-US" sz="6000" b="1" i="1" dirty="0" smtClean="0">
                <a:solidFill>
                  <a:srgbClr val="FFCC00"/>
                </a:solidFill>
                <a:latin typeface="Aller" panose="02000503030000020004" pitchFamily="2" charset="0"/>
              </a:rPr>
              <a:t>LITERARILLY</a:t>
            </a:r>
            <a:r>
              <a:rPr lang="en-US" altLang="en-US" sz="6000" b="1" dirty="0" smtClean="0">
                <a:solidFill>
                  <a:schemeClr val="bg1"/>
                </a:solidFill>
                <a:latin typeface="Aller" panose="02000503030000020004" pitchFamily="2" charset="0"/>
              </a:rPr>
              <a:t>?</a:t>
            </a:r>
            <a:endParaRPr lang="en-US" altLang="en-US" sz="6000" b="1" dirty="0">
              <a:solidFill>
                <a:schemeClr val="bg1"/>
              </a:solidFill>
              <a:latin typeface="Aller" panose="02000503030000020004" pitchFamily="2" charset="0"/>
            </a:endParaRPr>
          </a:p>
          <a:p>
            <a:pPr algn="ctr" eaLnBrk="1" hangingPunct="1">
              <a:spcBef>
                <a:spcPct val="50000"/>
              </a:spcBef>
            </a:pPr>
            <a:endParaRPr lang="en-US" altLang="en-US" sz="60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1447800"/>
            <a:ext cx="8839200" cy="2298700"/>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I. </a:t>
            </a:r>
            <a:r>
              <a:rPr lang="en-US" altLang="en-US" sz="7200" b="1" dirty="0" err="1" smtClean="0">
                <a:solidFill>
                  <a:srgbClr val="FFCC00"/>
                </a:solidFill>
                <a:latin typeface="Aller" pitchFamily="2" charset="0"/>
              </a:rPr>
              <a:t>Eccelsiology</a:t>
            </a:r>
            <a:r>
              <a:rPr lang="en-US" altLang="en-US" sz="7200" b="1" dirty="0" smtClean="0">
                <a:solidFill>
                  <a:srgbClr val="FFCC00"/>
                </a:solidFill>
                <a:latin typeface="Aller" pitchFamily="2" charset="0"/>
              </a:rPr>
              <a:t> </a:t>
            </a:r>
          </a:p>
          <a:p>
            <a:pPr algn="ctr" eaLnBrk="1" hangingPunct="1">
              <a:buFontTx/>
              <a:buNone/>
            </a:pPr>
            <a:endParaRPr lang="en-US" altLang="en-US" sz="2400" b="1" dirty="0" smtClean="0">
              <a:solidFill>
                <a:schemeClr val="bg1"/>
              </a:solidFill>
              <a:latin typeface="Aller" pitchFamily="2" charset="0"/>
            </a:endParaRPr>
          </a:p>
          <a:p>
            <a:pPr algn="ctr" eaLnBrk="1" hangingPunct="1">
              <a:buFontTx/>
              <a:buNone/>
            </a:pPr>
            <a:r>
              <a:rPr lang="en-US" altLang="en-US" sz="7200" b="1" dirty="0" smtClean="0">
                <a:solidFill>
                  <a:schemeClr val="bg1"/>
                </a:solidFill>
                <a:latin typeface="Aller" pitchFamily="2" charset="0"/>
              </a:rPr>
              <a:t>Who is “Israel”? </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86603" y="5105400"/>
            <a:ext cx="9431740" cy="150810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4800" b="1" dirty="0">
                <a:solidFill>
                  <a:srgbClr val="FFCC00"/>
                </a:solidFill>
                <a:latin typeface="Aller" panose="02000503030000020004" pitchFamily="2" charset="0"/>
              </a:rPr>
              <a:t>Ezekiel 40-48</a:t>
            </a:r>
            <a:br>
              <a:rPr lang="en-US" altLang="en-US" sz="4800" b="1" dirty="0">
                <a:solidFill>
                  <a:srgbClr val="FFCC00"/>
                </a:solidFill>
                <a:latin typeface="Aller" panose="02000503030000020004" pitchFamily="2" charset="0"/>
              </a:rPr>
            </a:br>
            <a:r>
              <a:rPr lang="en-US" altLang="en-US" sz="3600" dirty="0">
                <a:solidFill>
                  <a:schemeClr val="bg1"/>
                </a:solidFill>
                <a:latin typeface="Aller" panose="02000503030000020004" pitchFamily="2" charset="0"/>
              </a:rPr>
              <a:t>3</a:t>
            </a:r>
            <a:r>
              <a:rPr lang="en-US" altLang="en-US" sz="3600" baseline="30000" dirty="0">
                <a:solidFill>
                  <a:schemeClr val="bg1"/>
                </a:solidFill>
                <a:latin typeface="Aller" panose="02000503030000020004" pitchFamily="2" charset="0"/>
              </a:rPr>
              <a:t>rd</a:t>
            </a:r>
            <a:r>
              <a:rPr lang="en-US" altLang="en-US" sz="3600" dirty="0">
                <a:solidFill>
                  <a:schemeClr val="bg1"/>
                </a:solidFill>
                <a:latin typeface="Aller" panose="02000503030000020004" pitchFamily="2" charset="0"/>
              </a:rPr>
              <a:t> Temple? </a:t>
            </a:r>
            <a:r>
              <a:rPr lang="en-US" altLang="en-US" sz="3600" dirty="0" smtClean="0">
                <a:solidFill>
                  <a:schemeClr val="bg1"/>
                </a:solidFill>
                <a:latin typeface="Aller" panose="02000503030000020004" pitchFamily="2" charset="0"/>
              </a:rPr>
              <a:t>Millennial? </a:t>
            </a:r>
            <a:r>
              <a:rPr lang="en-US" altLang="en-US" sz="3600" dirty="0">
                <a:solidFill>
                  <a:schemeClr val="bg1"/>
                </a:solidFill>
                <a:latin typeface="Aller" panose="02000503030000020004" pitchFamily="2" charset="0"/>
              </a:rPr>
              <a:t>Sacrifices?</a:t>
            </a:r>
            <a:r>
              <a:rPr lang="en-US" altLang="en-US" sz="4400" dirty="0">
                <a:solidFill>
                  <a:schemeClr val="bg1"/>
                </a:solidFill>
                <a:latin typeface="Aller" panose="02000503030000020004" pitchFamily="2" charset="0"/>
              </a:rPr>
              <a:t> </a:t>
            </a:r>
            <a:endParaRPr lang="en-US" altLang="en-US" sz="6000" dirty="0">
              <a:solidFill>
                <a:srgbClr val="FFCC00"/>
              </a:solidFill>
              <a:latin typeface="Aller" panose="02000503030000020004" pitchFamily="2" charset="0"/>
            </a:endParaRPr>
          </a:p>
        </p:txBody>
      </p:sp>
      <p:sp>
        <p:nvSpPr>
          <p:cNvPr id="30724" name="Text Box 4"/>
          <p:cNvSpPr txBox="1">
            <a:spLocks noChangeArrowheads="1"/>
          </p:cNvSpPr>
          <p:nvPr/>
        </p:nvSpPr>
        <p:spPr bwMode="auto">
          <a:xfrm>
            <a:off x="440140" y="3611562"/>
            <a:ext cx="8382000" cy="14938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4800" b="1" dirty="0">
                <a:solidFill>
                  <a:srgbClr val="FFCC00"/>
                </a:solidFill>
                <a:latin typeface="Aller" panose="02000503030000020004" pitchFamily="2" charset="0"/>
              </a:rPr>
              <a:t>Joel 2’s “Day of YHWH”</a:t>
            </a:r>
            <a:br>
              <a:rPr lang="en-US" altLang="en-US" sz="4800" b="1" dirty="0">
                <a:solidFill>
                  <a:srgbClr val="FFCC00"/>
                </a:solidFill>
                <a:latin typeface="Aller" panose="02000503030000020004" pitchFamily="2" charset="0"/>
              </a:rPr>
            </a:br>
            <a:r>
              <a:rPr lang="en-US" altLang="en-US" sz="3600" dirty="0">
                <a:solidFill>
                  <a:schemeClr val="bg1"/>
                </a:solidFill>
                <a:latin typeface="Aller" panose="02000503030000020004" pitchFamily="2" charset="0"/>
              </a:rPr>
              <a:t>Fulfilled at Pentecost? Still future?</a:t>
            </a:r>
            <a:r>
              <a:rPr lang="en-US" altLang="en-US" sz="4400" dirty="0">
                <a:solidFill>
                  <a:schemeClr val="bg1"/>
                </a:solidFill>
                <a:latin typeface="Aller" panose="02000503030000020004" pitchFamily="2" charset="0"/>
              </a:rPr>
              <a:t> </a:t>
            </a:r>
            <a:endParaRPr lang="en-US" altLang="en-US" sz="6000" dirty="0">
              <a:solidFill>
                <a:srgbClr val="FFCC00"/>
              </a:solidFill>
              <a:latin typeface="Aller" panose="02000503030000020004" pitchFamily="2" charset="0"/>
            </a:endParaRPr>
          </a:p>
        </p:txBody>
      </p:sp>
      <p:sp>
        <p:nvSpPr>
          <p:cNvPr id="30725" name="Text Box 5"/>
          <p:cNvSpPr txBox="1">
            <a:spLocks noChangeArrowheads="1"/>
          </p:cNvSpPr>
          <p:nvPr/>
        </p:nvSpPr>
        <p:spPr bwMode="auto">
          <a:xfrm>
            <a:off x="457200" y="2209800"/>
            <a:ext cx="8382000" cy="138499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4800" b="1" dirty="0">
                <a:solidFill>
                  <a:srgbClr val="FFCC00"/>
                </a:solidFill>
                <a:latin typeface="Aller" panose="02000503030000020004" pitchFamily="2" charset="0"/>
              </a:rPr>
              <a:t>Malachi 4 “Elijah to come”</a:t>
            </a:r>
            <a:br>
              <a:rPr lang="en-US" altLang="en-US" sz="4800" b="1" dirty="0">
                <a:solidFill>
                  <a:srgbClr val="FFCC00"/>
                </a:solidFill>
                <a:latin typeface="Aller" panose="02000503030000020004" pitchFamily="2" charset="0"/>
              </a:rPr>
            </a:br>
            <a:r>
              <a:rPr lang="en-US" altLang="en-US" sz="3600" dirty="0">
                <a:solidFill>
                  <a:schemeClr val="bg1"/>
                </a:solidFill>
                <a:latin typeface="Aller" panose="02000503030000020004" pitchFamily="2" charset="0"/>
              </a:rPr>
              <a:t>John the Baptist? </a:t>
            </a:r>
            <a:r>
              <a:rPr lang="en-US" altLang="en-US" sz="2800" dirty="0">
                <a:solidFill>
                  <a:schemeClr val="bg1"/>
                </a:solidFill>
                <a:latin typeface="Aller" panose="02000503030000020004" pitchFamily="2" charset="0"/>
              </a:rPr>
              <a:t> </a:t>
            </a:r>
            <a:r>
              <a:rPr lang="en-US" altLang="en-US" sz="2800" dirty="0" smtClean="0">
                <a:solidFill>
                  <a:schemeClr val="bg1"/>
                </a:solidFill>
                <a:latin typeface="Aller" panose="02000503030000020004" pitchFamily="2" charset="0"/>
              </a:rPr>
              <a:t>(Matt. 11:14, Mark 9:13)</a:t>
            </a:r>
            <a:endParaRPr lang="en-US" altLang="en-US" sz="2800" dirty="0">
              <a:solidFill>
                <a:srgbClr val="FFCC00"/>
              </a:solidFill>
              <a:latin typeface="Aller" panose="02000503030000020004" pitchFamily="2" charset="0"/>
            </a:endParaRPr>
          </a:p>
        </p:txBody>
      </p:sp>
      <p:sp>
        <p:nvSpPr>
          <p:cNvPr id="5" name="Text Box 5"/>
          <p:cNvSpPr txBox="1">
            <a:spLocks noChangeArrowheads="1"/>
          </p:cNvSpPr>
          <p:nvPr/>
        </p:nvSpPr>
        <p:spPr bwMode="auto">
          <a:xfrm>
            <a:off x="440140" y="304800"/>
            <a:ext cx="8382000" cy="193899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4800" b="1" dirty="0" smtClean="0">
                <a:solidFill>
                  <a:srgbClr val="FFCC00"/>
                </a:solidFill>
                <a:latin typeface="Aller" panose="02000503030000020004" pitchFamily="2" charset="0"/>
              </a:rPr>
              <a:t>Josh. 21 &amp; 1Kgs 8</a:t>
            </a:r>
            <a:r>
              <a:rPr lang="en-US" altLang="en-US" sz="4800" b="1" dirty="0">
                <a:solidFill>
                  <a:srgbClr val="FFCC00"/>
                </a:solidFill>
                <a:latin typeface="Aller" panose="02000503030000020004" pitchFamily="2" charset="0"/>
              </a:rPr>
              <a:t/>
            </a:r>
            <a:br>
              <a:rPr lang="en-US" altLang="en-US" sz="4800" b="1" dirty="0">
                <a:solidFill>
                  <a:srgbClr val="FFCC00"/>
                </a:solidFill>
                <a:latin typeface="Aller" panose="02000503030000020004" pitchFamily="2" charset="0"/>
              </a:rPr>
            </a:br>
            <a:r>
              <a:rPr lang="en-US" altLang="en-US" sz="3600" dirty="0" smtClean="0">
                <a:solidFill>
                  <a:schemeClr val="bg1"/>
                </a:solidFill>
                <a:latin typeface="Aller" panose="02000503030000020004" pitchFamily="2" charset="0"/>
              </a:rPr>
              <a:t>All the promises to Israel </a:t>
            </a:r>
            <a:br>
              <a:rPr lang="en-US" altLang="en-US" sz="3600" dirty="0" smtClean="0">
                <a:solidFill>
                  <a:schemeClr val="bg1"/>
                </a:solidFill>
                <a:latin typeface="Aller" panose="02000503030000020004" pitchFamily="2" charset="0"/>
              </a:rPr>
            </a:br>
            <a:r>
              <a:rPr lang="en-US" altLang="en-US" sz="3600" dirty="0" smtClean="0">
                <a:solidFill>
                  <a:schemeClr val="bg1"/>
                </a:solidFill>
                <a:latin typeface="Aller" panose="02000503030000020004" pitchFamily="2" charset="0"/>
              </a:rPr>
              <a:t>have come to pass?</a:t>
            </a:r>
            <a:endParaRPr lang="en-US" altLang="en-US" sz="2800" dirty="0">
              <a:solidFill>
                <a:srgbClr val="FFCC00"/>
              </a:solidFill>
              <a:latin typeface="Aller" panose="02000503030000020004" pitchFamily="2"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33400"/>
            <a:ext cx="8915400" cy="1938992"/>
          </a:xfrm>
          <a:prstGeom prst="rect">
            <a:avLst/>
          </a:prstGeom>
          <a:noFill/>
        </p:spPr>
        <p:txBody>
          <a:bodyPr wrap="square" rtlCol="0">
            <a:spAutoFit/>
          </a:bodyPr>
          <a:lstStyle/>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What about all </a:t>
            </a:r>
          </a:p>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the land promises?</a:t>
            </a:r>
            <a:endParaRPr lang="en-US" sz="60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
        <p:nvSpPr>
          <p:cNvPr id="3" name="TextBox 2"/>
          <p:cNvSpPr txBox="1"/>
          <p:nvPr/>
        </p:nvSpPr>
        <p:spPr>
          <a:xfrm>
            <a:off x="609600" y="2779455"/>
            <a:ext cx="7924800" cy="2062103"/>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"All the land that you see I will give to you and your </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offspring (‘seed’) forever</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3200" dirty="0" smtClean="0">
                <a:solidFill>
                  <a:schemeClr val="bg1"/>
                </a:solidFill>
                <a:effectLst>
                  <a:outerShdw blurRad="38100" dist="38100" dir="2700000" algn="tl">
                    <a:srgbClr val="000000">
                      <a:alpha val="43137"/>
                    </a:srgbClr>
                  </a:outerShdw>
                </a:effectLst>
                <a:latin typeface="Aller" panose="02000503030000020004" pitchFamily="2" charset="0"/>
              </a:rPr>
              <a:t>-Genesis 13:15</a:t>
            </a:r>
            <a:endParaRPr lang="en-US" sz="32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904861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33400"/>
            <a:ext cx="8915400" cy="1938992"/>
          </a:xfrm>
          <a:prstGeom prst="rect">
            <a:avLst/>
          </a:prstGeom>
          <a:noFill/>
        </p:spPr>
        <p:txBody>
          <a:bodyPr wrap="square" rtlCol="0">
            <a:spAutoFit/>
          </a:bodyPr>
          <a:lstStyle/>
          <a:p>
            <a:pPr algn="ctr"/>
            <a:r>
              <a:rPr lang="en-US" sz="4000" b="1" dirty="0" smtClean="0">
                <a:solidFill>
                  <a:srgbClr val="FFCC00"/>
                </a:solidFill>
                <a:effectLst>
                  <a:outerShdw blurRad="38100" dist="38100" dir="2700000" algn="tl">
                    <a:srgbClr val="000000">
                      <a:alpha val="43137"/>
                    </a:srgbClr>
                  </a:outerShdw>
                </a:effectLst>
                <a:latin typeface="Aller" panose="02000503030000020004" pitchFamily="2" charset="0"/>
              </a:rPr>
              <a:t>Stewardship of </a:t>
            </a:r>
            <a:r>
              <a:rPr lang="en-US" sz="4000" b="1" u="sng" dirty="0" smtClean="0">
                <a:solidFill>
                  <a:srgbClr val="FFCC00"/>
                </a:solidFill>
                <a:effectLst>
                  <a:outerShdw blurRad="38100" dist="38100" dir="2700000" algn="tl">
                    <a:srgbClr val="000000">
                      <a:alpha val="43137"/>
                    </a:srgbClr>
                  </a:outerShdw>
                </a:effectLst>
                <a:latin typeface="Aller" panose="02000503030000020004" pitchFamily="2" charset="0"/>
              </a:rPr>
              <a:t>YHWH’s land </a:t>
            </a:r>
            <a:r>
              <a:rPr lang="en-US" sz="4000" b="1" dirty="0" smtClean="0">
                <a:solidFill>
                  <a:srgbClr val="FFCC00"/>
                </a:solidFill>
                <a:effectLst>
                  <a:outerShdw blurRad="38100" dist="38100" dir="2700000" algn="tl">
                    <a:srgbClr val="000000">
                      <a:alpha val="43137"/>
                    </a:srgbClr>
                  </a:outerShdw>
                </a:effectLst>
                <a:latin typeface="Aller" panose="02000503030000020004" pitchFamily="2" charset="0"/>
              </a:rPr>
              <a:t>contingent on faithfulness to </a:t>
            </a:r>
            <a:r>
              <a:rPr lang="en-US" sz="4000" b="1" u="sng" dirty="0" smtClean="0">
                <a:solidFill>
                  <a:srgbClr val="FFCC00"/>
                </a:solidFill>
                <a:effectLst>
                  <a:outerShdw blurRad="38100" dist="38100" dir="2700000" algn="tl">
                    <a:srgbClr val="000000">
                      <a:alpha val="43137"/>
                    </a:srgbClr>
                  </a:outerShdw>
                </a:effectLst>
                <a:latin typeface="Aller" panose="02000503030000020004" pitchFamily="2" charset="0"/>
              </a:rPr>
              <a:t>YHWH’s Covenant</a:t>
            </a:r>
            <a:endParaRPr lang="en-US" sz="4000" b="1" dirty="0">
              <a:solidFill>
                <a:srgbClr val="FFCC00"/>
              </a:solidFill>
              <a:effectLst>
                <a:outerShdw blurRad="38100" dist="38100" dir="2700000" algn="tl">
                  <a:srgbClr val="000000">
                    <a:alpha val="43137"/>
                  </a:srgbClr>
                </a:outerShdw>
              </a:effectLst>
              <a:latin typeface="Aller" panose="02000503030000020004" pitchFamily="2" charset="0"/>
            </a:endParaRPr>
          </a:p>
        </p:txBody>
      </p:sp>
      <p:sp>
        <p:nvSpPr>
          <p:cNvPr id="3" name="TextBox 2"/>
          <p:cNvSpPr txBox="1"/>
          <p:nvPr/>
        </p:nvSpPr>
        <p:spPr>
          <a:xfrm>
            <a:off x="685800" y="2603718"/>
            <a:ext cx="7924800" cy="1815882"/>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"The land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must not be sold permanently, because the land is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mine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and you are but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aliens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and my tenants." </a:t>
            </a: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algn="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-Leviticus 25:23</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
        <p:nvSpPr>
          <p:cNvPr id="4" name="TextBox 3"/>
          <p:cNvSpPr txBox="1"/>
          <p:nvPr/>
        </p:nvSpPr>
        <p:spPr>
          <a:xfrm>
            <a:off x="685800" y="4440674"/>
            <a:ext cx="7924800" cy="1815882"/>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Keep all my decrees and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laws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and follow them, so that the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land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where I am bringing you to live may not vomit you out." </a:t>
            </a: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algn="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-Leviticus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20:22 </a:t>
            </a:r>
          </a:p>
        </p:txBody>
      </p:sp>
    </p:spTree>
    <p:extLst>
      <p:ext uri="{BB962C8B-B14F-4D97-AF65-F5344CB8AC3E}">
        <p14:creationId xmlns:p14="http://schemas.microsoft.com/office/powerpoint/2010/main" val="3974088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33400"/>
            <a:ext cx="8915400" cy="1938992"/>
          </a:xfrm>
          <a:prstGeom prst="rect">
            <a:avLst/>
          </a:prstGeom>
          <a:noFill/>
        </p:spPr>
        <p:txBody>
          <a:bodyPr wrap="square" rtlCol="0">
            <a:spAutoFit/>
          </a:bodyPr>
          <a:lstStyle/>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What about </a:t>
            </a:r>
            <a:r>
              <a:rPr lang="en-US" sz="6000" b="1" dirty="0">
                <a:solidFill>
                  <a:srgbClr val="FFCC00"/>
                </a:solidFill>
                <a:effectLst>
                  <a:outerShdw blurRad="38100" dist="38100" dir="2700000" algn="tl">
                    <a:srgbClr val="000000">
                      <a:alpha val="43137"/>
                    </a:srgbClr>
                  </a:outerShdw>
                </a:effectLst>
                <a:latin typeface="Aller" panose="02000503030000020004" pitchFamily="2" charset="0"/>
              </a:rPr>
              <a:t/>
            </a:r>
            <a:br>
              <a:rPr lang="en-US" sz="6000" b="1" dirty="0">
                <a:solidFill>
                  <a:srgbClr val="FFCC00"/>
                </a:solidFill>
                <a:effectLst>
                  <a:outerShdw blurRad="38100" dist="38100" dir="2700000" algn="tl">
                    <a:srgbClr val="000000">
                      <a:alpha val="43137"/>
                    </a:srgbClr>
                  </a:outerShdw>
                </a:effectLst>
                <a:latin typeface="Aller" panose="02000503030000020004" pitchFamily="2" charset="0"/>
              </a:rPr>
            </a:b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“forever/everlasting”?</a:t>
            </a:r>
            <a:endParaRPr lang="en-US" sz="60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
        <p:nvSpPr>
          <p:cNvPr id="3" name="TextBox 2"/>
          <p:cNvSpPr txBox="1"/>
          <p:nvPr/>
        </p:nvSpPr>
        <p:spPr>
          <a:xfrm>
            <a:off x="609600" y="2779455"/>
            <a:ext cx="7924800" cy="2062103"/>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"All the land that you see I will give to you and your </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offspring (‘seed’) forever</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3200" dirty="0" smtClean="0">
                <a:solidFill>
                  <a:schemeClr val="bg1"/>
                </a:solidFill>
                <a:effectLst>
                  <a:outerShdw blurRad="38100" dist="38100" dir="2700000" algn="tl">
                    <a:srgbClr val="000000">
                      <a:alpha val="43137"/>
                    </a:srgbClr>
                  </a:outerShdw>
                </a:effectLst>
                <a:latin typeface="Aller" panose="02000503030000020004" pitchFamily="2" charset="0"/>
              </a:rPr>
              <a:t>-Genesis 13:15</a:t>
            </a:r>
            <a:endParaRPr lang="en-US" sz="32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949676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7938"/>
            <a:ext cx="93710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6964" y="533400"/>
            <a:ext cx="8229600" cy="5632311"/>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"...My covenant in your flesh is to be an everlasting covenant." </a:t>
            </a:r>
          </a:p>
          <a:p>
            <a:r>
              <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-Genesis 17:13</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"For in Messiah Jesus</a:t>
            </a:r>
            <a:r>
              <a:rPr lang="en-US" sz="3200" b="1" baseline="300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neither circumcision nor </a:t>
            </a:r>
            <a:r>
              <a:rPr lang="en-US" sz="3200" b="1" dirty="0" err="1">
                <a:solidFill>
                  <a:schemeClr val="bg1"/>
                </a:solidFill>
                <a:effectLst>
                  <a:outerShdw blurRad="38100" dist="38100" dir="2700000" algn="tl">
                    <a:srgbClr val="000000">
                      <a:alpha val="43137"/>
                    </a:srgbClr>
                  </a:outerShdw>
                </a:effectLst>
                <a:latin typeface="Aller" panose="02000503030000020004" pitchFamily="2" charset="0"/>
              </a:rPr>
              <a:t>uncircumcision</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has any value.</a:t>
            </a:r>
            <a:r>
              <a:rPr lang="en-US" sz="3200" b="1" baseline="300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The only thing that counts is faith expressing itself through love. ...Neither circumcision nor </a:t>
            </a:r>
            <a:r>
              <a:rPr lang="en-US" sz="3200" b="1" dirty="0" err="1">
                <a:solidFill>
                  <a:schemeClr val="bg1"/>
                </a:solidFill>
                <a:effectLst>
                  <a:outerShdw blurRad="38100" dist="38100" dir="2700000" algn="tl">
                    <a:srgbClr val="000000">
                      <a:alpha val="43137"/>
                    </a:srgbClr>
                  </a:outerShdw>
                </a:effectLst>
                <a:latin typeface="Aller" panose="02000503030000020004" pitchFamily="2" charset="0"/>
              </a:rPr>
              <a:t>uncircumcision</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means anything;</a:t>
            </a:r>
            <a:r>
              <a:rPr lang="en-US" sz="3200" b="1" baseline="300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what counts is a new creation</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-Galatians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5:6;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6:15</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4252624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381000"/>
            <a:ext cx="7848600" cy="6032421"/>
          </a:xfrm>
          <a:prstGeom prst="rect">
            <a:avLst/>
          </a:prstGeom>
          <a:noFill/>
        </p:spPr>
        <p:txBody>
          <a:bodyPr wrap="square" rtlCol="0">
            <a:spAutoFit/>
          </a:bodyPr>
          <a:lstStyle/>
          <a:p>
            <a:pPr algn="ctr"/>
            <a:r>
              <a:rPr lang="en-US" sz="5400" b="1" dirty="0" smtClean="0">
                <a:solidFill>
                  <a:srgbClr val="FFCC00"/>
                </a:solidFill>
                <a:effectLst>
                  <a:outerShdw blurRad="38100" dist="38100" dir="2700000" algn="tl">
                    <a:srgbClr val="000000">
                      <a:alpha val="43137"/>
                    </a:srgbClr>
                  </a:outerShdw>
                </a:effectLst>
                <a:latin typeface="Aller" panose="02000503030000020004" pitchFamily="2" charset="0"/>
              </a:rPr>
              <a:t>Land Restoration Promises:</a:t>
            </a:r>
          </a:p>
          <a:p>
            <a:pPr algn="ctr"/>
            <a:endPar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algn="ctr"/>
            <a:endParaRPr lang="en-US" sz="10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algn="ctr"/>
            <a:r>
              <a:rPr lang="en-US" sz="5400" b="1" i="1" dirty="0" smtClean="0">
                <a:solidFill>
                  <a:schemeClr val="bg1"/>
                </a:solidFill>
                <a:effectLst>
                  <a:outerShdw blurRad="38100" dist="38100" dir="2700000" algn="tl">
                    <a:srgbClr val="000000">
                      <a:alpha val="43137"/>
                    </a:srgbClr>
                  </a:outerShdw>
                </a:effectLst>
                <a:latin typeface="Aller" panose="02000503030000020004" pitchFamily="2" charset="0"/>
              </a:rPr>
              <a:t>Historical?</a:t>
            </a:r>
          </a:p>
          <a:p>
            <a:pPr algn="ctr"/>
            <a:r>
              <a:rPr lang="en-US" sz="5400" b="1" i="1" dirty="0" smtClean="0">
                <a:solidFill>
                  <a:schemeClr val="bg1"/>
                </a:solidFill>
                <a:effectLst>
                  <a:outerShdw blurRad="38100" dist="38100" dir="2700000" algn="tl">
                    <a:srgbClr val="000000">
                      <a:alpha val="43137"/>
                    </a:srgbClr>
                  </a:outerShdw>
                </a:effectLst>
                <a:latin typeface="Aller" panose="02000503030000020004" pitchFamily="2" charset="0"/>
              </a:rPr>
              <a:t>Eschatological?</a:t>
            </a:r>
          </a:p>
          <a:p>
            <a:pPr algn="ctr"/>
            <a:r>
              <a:rPr lang="en-US" sz="5400" b="1" i="1" dirty="0" smtClean="0">
                <a:solidFill>
                  <a:schemeClr val="bg1"/>
                </a:solidFill>
                <a:effectLst>
                  <a:outerShdw blurRad="38100" dist="38100" dir="2700000" algn="tl">
                    <a:srgbClr val="000000">
                      <a:alpha val="43137"/>
                    </a:srgbClr>
                  </a:outerShdw>
                </a:effectLst>
                <a:latin typeface="Aller" panose="02000503030000020004" pitchFamily="2" charset="0"/>
              </a:rPr>
              <a:t>Both?? </a:t>
            </a:r>
          </a:p>
          <a:p>
            <a:pPr algn="ctr"/>
            <a:endParaRPr lang="en-US" sz="3200" dirty="0">
              <a:solidFill>
                <a:schemeClr val="bg1"/>
              </a:solidFill>
              <a:effectLst>
                <a:outerShdw blurRad="38100" dist="38100" dir="2700000" algn="tl">
                  <a:srgbClr val="000000">
                    <a:alpha val="43137"/>
                  </a:srgbClr>
                </a:outerShdw>
              </a:effectLst>
              <a:latin typeface="Aller" panose="02000503030000020004" pitchFamily="2" charset="0"/>
            </a:endParaRPr>
          </a:p>
          <a:p>
            <a:pPr algn="ct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i.e. Isaiah 65-66 </a:t>
            </a:r>
            <a:b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3200" b="1" i="1" dirty="0" smtClean="0">
                <a:solidFill>
                  <a:schemeClr val="bg1"/>
                </a:solidFill>
                <a:effectLst>
                  <a:outerShdw blurRad="38100" dist="38100" dir="2700000" algn="tl">
                    <a:srgbClr val="000000">
                      <a:alpha val="43137"/>
                    </a:srgbClr>
                  </a:outerShdw>
                </a:effectLst>
                <a:latin typeface="Aller" panose="02000503030000020004" pitchFamily="2" charset="0"/>
              </a:rPr>
              <a:t>New Heavens &amp; New Earth</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a:t>
            </a:r>
            <a:endParaRPr lang="en-US" sz="32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68739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066800"/>
            <a:ext cx="8915400" cy="3170099"/>
          </a:xfrm>
          <a:prstGeom prst="rect">
            <a:avLst/>
          </a:prstGeom>
          <a:noFill/>
        </p:spPr>
        <p:txBody>
          <a:bodyPr wrap="square" rtlCol="0">
            <a:spAutoFit/>
          </a:bodyPr>
          <a:lstStyle/>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“All Israel” will</a:t>
            </a:r>
          </a:p>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be saved??</a:t>
            </a:r>
          </a:p>
          <a:p>
            <a:pPr algn="ctr"/>
            <a:endParaRPr lang="en-US" sz="2000" b="1" dirty="0">
              <a:solidFill>
                <a:schemeClr val="bg1"/>
              </a:solidFill>
              <a:effectLst>
                <a:outerShdw blurRad="38100" dist="38100" dir="2700000" algn="tl">
                  <a:srgbClr val="000000">
                    <a:alpha val="43137"/>
                  </a:srgbClr>
                </a:outerShdw>
              </a:effectLst>
              <a:latin typeface="Aller" panose="02000503030000020004" pitchFamily="2" charset="0"/>
            </a:endParaRPr>
          </a:p>
          <a:p>
            <a:pPr algn="ctr"/>
            <a:r>
              <a:rPr lang="en-US" sz="6000" b="1" dirty="0" smtClean="0">
                <a:solidFill>
                  <a:schemeClr val="bg1"/>
                </a:solidFill>
                <a:effectLst>
                  <a:outerShdw blurRad="38100" dist="38100" dir="2700000" algn="tl">
                    <a:srgbClr val="000000">
                      <a:alpha val="43137"/>
                    </a:srgbClr>
                  </a:outerShdw>
                </a:effectLst>
                <a:latin typeface="Aller" panose="02000503030000020004" pitchFamily="2" charset="0"/>
              </a:rPr>
              <a:t>Romans 9-11</a:t>
            </a:r>
            <a:endParaRPr lang="en-US" sz="60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4146362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4031873"/>
          </a:xfrm>
          <a:prstGeom prst="rect">
            <a:avLst/>
          </a:prstGeom>
          <a:noFill/>
        </p:spPr>
        <p:txBody>
          <a:bodyPr wrap="square" rtlCol="0">
            <a:spAutoFit/>
          </a:bodyPr>
          <a:lstStyle/>
          <a:p>
            <a:r>
              <a:rPr lang="en-US" sz="32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9:6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It is not as though the word of God has fallen away. For not all the ones from Israel are themselves Israel, </a:t>
            </a:r>
            <a:r>
              <a:rPr lang="en-US" sz="3200" b="1" baseline="30000" dirty="0">
                <a:solidFill>
                  <a:schemeClr val="bg1"/>
                </a:solidFill>
                <a:effectLst>
                  <a:outerShdw blurRad="38100" dist="38100" dir="2700000" algn="tl">
                    <a:srgbClr val="000000">
                      <a:alpha val="43137"/>
                    </a:srgbClr>
                  </a:outerShdw>
                </a:effectLst>
                <a:latin typeface="Aller" panose="02000503030000020004" pitchFamily="2" charset="0"/>
              </a:rPr>
              <a:t>7</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nor are all the children the seed of </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Abraham… </a:t>
            </a:r>
            <a:r>
              <a:rPr lang="en-US" sz="32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8</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That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is, not the children of the flesh who are the children of God; rather, the children of promise are reckoned as seed.</a:t>
            </a:r>
            <a:endPar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endParaRPr lang="en-US" sz="32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6615846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6001643"/>
          </a:xfrm>
          <a:prstGeom prst="rect">
            <a:avLst/>
          </a:prstGeom>
          <a:noFill/>
        </p:spPr>
        <p:txBody>
          <a:bodyPr wrap="square" rtlCol="0">
            <a:spAutoFit/>
          </a:bodyPr>
          <a:lstStyle/>
          <a:p>
            <a:r>
              <a:rPr lang="en-US" sz="32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10:9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because if you confess with your mouth that Jesus is Lord and believe in your heart that God raised him from the dead, you will be saved.  </a:t>
            </a:r>
            <a:r>
              <a:rPr lang="en-US" sz="3200" b="1" baseline="30000" dirty="0">
                <a:solidFill>
                  <a:schemeClr val="bg1"/>
                </a:solidFill>
                <a:effectLst>
                  <a:outerShdw blurRad="38100" dist="38100" dir="2700000" algn="tl">
                    <a:srgbClr val="000000">
                      <a:alpha val="43137"/>
                    </a:srgbClr>
                  </a:outerShdw>
                </a:effectLst>
                <a:latin typeface="Aller" panose="02000503030000020004" pitchFamily="2" charset="0"/>
              </a:rPr>
              <a:t>10</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For by the heart it is believed unto righteousness and by the mouth it is confessed unto salvation.  </a:t>
            </a:r>
            <a:r>
              <a:rPr lang="en-US" sz="3200" b="1" baseline="30000" dirty="0">
                <a:solidFill>
                  <a:schemeClr val="bg1"/>
                </a:solidFill>
                <a:effectLst>
                  <a:outerShdw blurRad="38100" dist="38100" dir="2700000" algn="tl">
                    <a:srgbClr val="000000">
                      <a:alpha val="43137"/>
                    </a:srgbClr>
                  </a:outerShdw>
                </a:effectLst>
                <a:latin typeface="Aller" panose="02000503030000020004" pitchFamily="2" charset="0"/>
              </a:rPr>
              <a:t>11</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For Scripture says, </a:t>
            </a:r>
            <a:r>
              <a:rPr lang="en-US" sz="3200" b="1" i="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3200" b="1" i="1" dirty="0">
                <a:solidFill>
                  <a:schemeClr val="bg1"/>
                </a:solidFill>
                <a:effectLst>
                  <a:outerShdw blurRad="38100" dist="38100" dir="2700000" algn="tl">
                    <a:srgbClr val="000000">
                      <a:alpha val="43137"/>
                    </a:srgbClr>
                  </a:outerShdw>
                </a:effectLst>
                <a:latin typeface="Aller" panose="02000503030000020004" pitchFamily="2" charset="0"/>
              </a:rPr>
              <a:t>Everyone believing upon him will not be put to shame." </a:t>
            </a:r>
            <a:r>
              <a:rPr lang="en-US" sz="32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12</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For there is no distinction—Jew or Greek—for he [is] Lord of all, richly blessing all who are calling on him.  </a:t>
            </a:r>
            <a:r>
              <a:rPr lang="en-US" sz="32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13</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For </a:t>
            </a:r>
            <a:r>
              <a:rPr lang="en-US" sz="3200" b="1" i="1" dirty="0">
                <a:solidFill>
                  <a:schemeClr val="bg1"/>
                </a:solidFill>
                <a:effectLst>
                  <a:outerShdw blurRad="38100" dist="38100" dir="2700000" algn="tl">
                    <a:srgbClr val="000000">
                      <a:alpha val="43137"/>
                    </a:srgbClr>
                  </a:outerShdw>
                </a:effectLst>
                <a:latin typeface="Aller" panose="02000503030000020004" pitchFamily="2" charset="0"/>
              </a:rPr>
              <a:t>whoever may call upon the name of the Lord will be saved</a:t>
            </a:r>
            <a:r>
              <a:rPr lang="en-US" sz="3200" b="1" dirty="0">
                <a:solidFill>
                  <a:schemeClr val="bg1"/>
                </a:solidFill>
                <a:effectLst>
                  <a:outerShdw blurRad="38100" dist="38100" dir="2700000" algn="tl">
                    <a:srgbClr val="000000">
                      <a:alpha val="43137"/>
                    </a:srgbClr>
                  </a:outerShdw>
                </a:effectLst>
                <a:latin typeface="Aller" panose="02000503030000020004" pitchFamily="2" charset="0"/>
              </a:rPr>
              <a:t>.  </a:t>
            </a:r>
          </a:p>
        </p:txBody>
      </p:sp>
    </p:spTree>
    <p:extLst>
      <p:ext uri="{BB962C8B-B14F-4D97-AF65-F5344CB8AC3E}">
        <p14:creationId xmlns:p14="http://schemas.microsoft.com/office/powerpoint/2010/main" val="3052344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5755422"/>
          </a:xfrm>
          <a:prstGeom prst="rect">
            <a:avLst/>
          </a:prstGeom>
          <a:noFill/>
        </p:spPr>
        <p:txBody>
          <a:bodyPr wrap="square" rtlCol="0">
            <a:spAutoFit/>
          </a:bodyPr>
          <a:lstStyle/>
          <a:p>
            <a:r>
              <a:rPr lang="en-US" sz="2800" b="1" baseline="30000" dirty="0">
                <a:solidFill>
                  <a:schemeClr val="bg1"/>
                </a:solidFill>
              </a:rPr>
              <a:t>11:1</a:t>
            </a:r>
            <a:r>
              <a:rPr lang="en-US" sz="2800" b="1" dirty="0">
                <a:solidFill>
                  <a:schemeClr val="bg1"/>
                </a:solidFill>
              </a:rPr>
              <a:t> I say then, hasn’t God rejected his people? </a:t>
            </a:r>
          </a:p>
          <a:p>
            <a:r>
              <a:rPr lang="en-US" sz="2800" b="1" dirty="0">
                <a:solidFill>
                  <a:schemeClr val="bg1"/>
                </a:solidFill>
              </a:rPr>
              <a:t>May it never be! For </a:t>
            </a:r>
            <a:r>
              <a:rPr lang="en-US" sz="2800" b="1" i="1" dirty="0">
                <a:solidFill>
                  <a:schemeClr val="bg1"/>
                </a:solidFill>
              </a:rPr>
              <a:t>I </a:t>
            </a:r>
            <a:r>
              <a:rPr lang="en-US" sz="2800" b="1" dirty="0">
                <a:solidFill>
                  <a:schemeClr val="bg1"/>
                </a:solidFill>
              </a:rPr>
              <a:t>also am an Israelite, from the seed of Abraham, the tribe of Benjamin.  </a:t>
            </a:r>
            <a:r>
              <a:rPr lang="en-US" sz="2800" b="1" baseline="30000" dirty="0">
                <a:solidFill>
                  <a:schemeClr val="bg1"/>
                </a:solidFill>
              </a:rPr>
              <a:t>2</a:t>
            </a:r>
            <a:r>
              <a:rPr lang="en-US" sz="2800" b="1" dirty="0">
                <a:solidFill>
                  <a:schemeClr val="bg1"/>
                </a:solidFill>
              </a:rPr>
              <a:t> God has not rejected his people whom he foreknew</a:t>
            </a:r>
            <a:r>
              <a:rPr lang="en-US" sz="2800" b="1" dirty="0" smtClean="0">
                <a:solidFill>
                  <a:schemeClr val="bg1"/>
                </a:solidFill>
              </a:rPr>
              <a:t>!</a:t>
            </a:r>
          </a:p>
          <a:p>
            <a:r>
              <a:rPr lang="en-US" sz="2800" b="1" dirty="0" smtClean="0">
                <a:solidFill>
                  <a:schemeClr val="bg1"/>
                </a:solidFill>
              </a:rPr>
              <a:t>…</a:t>
            </a:r>
            <a:r>
              <a:rPr lang="en-US" sz="28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5</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So then also at the present time there is a remnant according to the choice grace. </a:t>
            </a: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7</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What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then?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Israel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did not obtain what it was seeking, but the elect obtained it. And the rest were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hardened…</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baseline="30000" dirty="0">
                <a:solidFill>
                  <a:schemeClr val="bg1"/>
                </a:solidFill>
                <a:effectLst>
                  <a:outerShdw blurRad="38100" dist="38100" dir="2700000" algn="tl">
                    <a:srgbClr val="000000">
                      <a:alpha val="43137"/>
                    </a:srgbClr>
                  </a:outerShdw>
                </a:effectLst>
                <a:latin typeface="Aller" panose="02000503030000020004" pitchFamily="2" charset="0"/>
              </a:rPr>
              <a:t>11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 say then, did they not stumble in order that they might completely fall?’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May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it never be! </a:t>
            </a:r>
          </a:p>
          <a:p>
            <a:endParaRPr lang="en-US" sz="32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408421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altLang="en-US" smtClean="0"/>
          </a:p>
        </p:txBody>
      </p:sp>
      <p:sp>
        <p:nvSpPr>
          <p:cNvPr id="4099" name="Rectangle 3"/>
          <p:cNvSpPr>
            <a:spLocks noGrp="1" noChangeArrowheads="1"/>
          </p:cNvSpPr>
          <p:nvPr>
            <p:ph type="body" idx="1"/>
          </p:nvPr>
        </p:nvSpPr>
        <p:spPr/>
        <p:txBody>
          <a:bodyPr/>
          <a:lstStyle/>
          <a:p>
            <a:pPr eaLnBrk="1" hangingPunct="1"/>
            <a:endParaRPr lang="en-US" altLang="en-US" smtClean="0"/>
          </a:p>
        </p:txBody>
      </p:sp>
      <p:pic>
        <p:nvPicPr>
          <p:cNvPr id="4100"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126153" y="0"/>
            <a:ext cx="93961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6"/>
          <p:cNvSpPr txBox="1">
            <a:spLocks noChangeArrowheads="1"/>
          </p:cNvSpPr>
          <p:nvPr/>
        </p:nvSpPr>
        <p:spPr bwMode="auto">
          <a:xfrm>
            <a:off x="2320285" y="290781"/>
            <a:ext cx="2112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a:solidFill>
                  <a:srgbClr val="FFFF00"/>
                </a:solidFill>
                <a:latin typeface="Lithograph" pitchFamily="2" charset="0"/>
              </a:rPr>
              <a:t>GOD</a:t>
            </a:r>
          </a:p>
        </p:txBody>
      </p:sp>
      <p:sp>
        <p:nvSpPr>
          <p:cNvPr id="4103" name="Oval 7"/>
          <p:cNvSpPr>
            <a:spLocks noChangeArrowheads="1"/>
          </p:cNvSpPr>
          <p:nvPr/>
        </p:nvSpPr>
        <p:spPr bwMode="auto">
          <a:xfrm>
            <a:off x="1166966" y="4253181"/>
            <a:ext cx="4419600" cy="2362200"/>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104" name="Text Box 8"/>
          <p:cNvSpPr txBox="1">
            <a:spLocks noChangeArrowheads="1"/>
          </p:cNvSpPr>
          <p:nvPr/>
        </p:nvSpPr>
        <p:spPr bwMode="auto">
          <a:xfrm>
            <a:off x="1308371" y="5083443"/>
            <a:ext cx="4262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dirty="0">
                <a:solidFill>
                  <a:srgbClr val="FFFF00"/>
                </a:solidFill>
                <a:latin typeface="Lithograph" pitchFamily="2" charset="0"/>
              </a:rPr>
              <a:t>The Nations</a:t>
            </a:r>
          </a:p>
        </p:txBody>
      </p:sp>
      <p:sp>
        <p:nvSpPr>
          <p:cNvPr id="2" name="Rectangle 1"/>
          <p:cNvSpPr/>
          <p:nvPr/>
        </p:nvSpPr>
        <p:spPr>
          <a:xfrm>
            <a:off x="5715000" y="2951946"/>
            <a:ext cx="3048000" cy="523220"/>
          </a:xfrm>
          <a:prstGeom prst="rect">
            <a:avLst/>
          </a:prstGeom>
        </p:spPr>
        <p:txBody>
          <a:bodyPr wrap="square">
            <a:spAutoFit/>
          </a:bodyPr>
          <a:lstStyle/>
          <a:p>
            <a:pPr algn="ctr"/>
            <a:r>
              <a:rPr lang="en-US" sz="2800" b="1" dirty="0" smtClean="0">
                <a:solidFill>
                  <a:schemeClr val="bg1"/>
                </a:solidFill>
                <a:latin typeface="Aller" panose="02000503030000020004" pitchFamily="2" charset="0"/>
              </a:rPr>
              <a:t>Gen 3-11</a:t>
            </a:r>
            <a:endParaRPr lang="en-US" sz="2800" b="1" dirty="0">
              <a:solidFill>
                <a:schemeClr val="bg1"/>
              </a:solidFill>
              <a:latin typeface="Aller" panose="02000503030000020004"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6555641"/>
          </a:xfrm>
          <a:prstGeom prst="rect">
            <a:avLst/>
          </a:prstGeom>
          <a:noFill/>
        </p:spPr>
        <p:txBody>
          <a:bodyPr wrap="square" rtlCol="0">
            <a:spAutoFit/>
          </a:bodyPr>
          <a:lstStyle/>
          <a:p>
            <a:r>
              <a:rPr lang="en-US" sz="28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23</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But those—if they do not continue in unbelief—will be grafted in, for God is able to graft them in again.  </a:t>
            </a:r>
            <a:r>
              <a:rPr lang="en-US" sz="2800" b="1" baseline="30000" dirty="0">
                <a:solidFill>
                  <a:schemeClr val="bg1"/>
                </a:solidFill>
                <a:effectLst>
                  <a:outerShdw blurRad="38100" dist="38100" dir="2700000" algn="tl">
                    <a:srgbClr val="000000">
                      <a:alpha val="43137"/>
                    </a:srgbClr>
                  </a:outerShdw>
                </a:effectLst>
                <a:latin typeface="Aller" panose="02000503030000020004" pitchFamily="2" charset="0"/>
              </a:rPr>
              <a:t>24</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For if you were cut off from what is by nature a wild olive tree, and contrary to nature, were grafted into a cultivated olive tree, how much more will these natural branches be grafted back into their own olive tree?!  </a:t>
            </a:r>
            <a:r>
              <a:rPr lang="en-US" sz="2800" b="1" baseline="30000" dirty="0" smtClean="0">
                <a:solidFill>
                  <a:schemeClr val="bg1"/>
                </a:solidFill>
                <a:effectLst>
                  <a:outerShdw blurRad="38100" dist="38100" dir="2700000" algn="tl">
                    <a:srgbClr val="000000">
                      <a:alpha val="43137"/>
                    </a:srgbClr>
                  </a:outerShdw>
                </a:effectLst>
                <a:latin typeface="Aller" panose="02000503030000020004" pitchFamily="2" charset="0"/>
              </a:rPr>
              <a:t>25</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For I do not want you to be ignorant of this mystery, brothers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and sisters,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so that you may not be wise in your own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sight. </a:t>
            </a:r>
          </a:p>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hardness in part has happened to Israel until [the time in] which the fullness of the Gentiles may come in</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baseline="30000" dirty="0">
                <a:solidFill>
                  <a:schemeClr val="bg1"/>
                </a:solidFill>
                <a:effectLst>
                  <a:outerShdw blurRad="38100" dist="38100" dir="2700000" algn="tl">
                    <a:srgbClr val="000000">
                      <a:alpha val="43137"/>
                    </a:srgbClr>
                  </a:outerShdw>
                </a:effectLst>
                <a:latin typeface="Aller" panose="02000503030000020004" pitchFamily="2" charset="0"/>
              </a:rPr>
              <a:t> 26</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And (</a:t>
            </a:r>
            <a:r>
              <a:rPr lang="en-US" sz="2800" b="1" i="1" dirty="0" err="1">
                <a:solidFill>
                  <a:srgbClr val="FFCC00"/>
                </a:solidFill>
                <a:effectLst>
                  <a:outerShdw blurRad="38100" dist="38100" dir="2700000" algn="tl">
                    <a:srgbClr val="000000">
                      <a:alpha val="43137"/>
                    </a:srgbClr>
                  </a:outerShdw>
                </a:effectLst>
                <a:latin typeface="Aller" panose="02000503030000020004" pitchFamily="2" charset="0"/>
              </a:rPr>
              <a:t>houtos</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all Israel will be saved…</a:t>
            </a:r>
          </a:p>
          <a:p>
            <a:r>
              <a:rPr lang="en-US" sz="2800" b="1" dirty="0" smtClean="0">
                <a:solidFill>
                  <a:schemeClr val="bg1"/>
                </a:solidFill>
                <a:latin typeface="Aller" panose="02000503030000020004" pitchFamily="2" charset="0"/>
              </a:rPr>
              <a:t>  </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690329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229600" cy="5986254"/>
          </a:xfrm>
          <a:prstGeom prst="rect">
            <a:avLst/>
          </a:prstGeom>
          <a:noFill/>
        </p:spPr>
        <p:txBody>
          <a:bodyPr wrap="square" rtlCol="0">
            <a:spAutoFit/>
          </a:bodyPr>
          <a:lstStyle/>
          <a:p>
            <a:pPr algn="ctr"/>
            <a:r>
              <a:rPr lang="el-GR" sz="3600" b="1" dirty="0">
                <a:solidFill>
                  <a:srgbClr val="FFCC00"/>
                </a:solidFill>
                <a:effectLst>
                  <a:outerShdw blurRad="38100" dist="38100" dir="2700000" algn="tl">
                    <a:srgbClr val="000000">
                      <a:alpha val="43137"/>
                    </a:srgbClr>
                  </a:outerShdw>
                </a:effectLst>
              </a:rPr>
              <a:t>καὶ </a:t>
            </a:r>
            <a:r>
              <a:rPr lang="el-GR" sz="3600" b="1" i="1" u="sng" dirty="0">
                <a:solidFill>
                  <a:schemeClr val="bg1"/>
                </a:solidFill>
                <a:effectLst>
                  <a:outerShdw blurRad="38100" dist="38100" dir="2700000" algn="tl">
                    <a:srgbClr val="000000">
                      <a:alpha val="43137"/>
                    </a:srgbClr>
                  </a:outerShdw>
                </a:effectLst>
              </a:rPr>
              <a:t>οὕτως</a:t>
            </a:r>
            <a:r>
              <a:rPr lang="el-GR" sz="3600" b="1" dirty="0">
                <a:solidFill>
                  <a:srgbClr val="FFCC00"/>
                </a:solidFill>
                <a:effectLst>
                  <a:outerShdw blurRad="38100" dist="38100" dir="2700000" algn="tl">
                    <a:srgbClr val="000000">
                      <a:alpha val="43137"/>
                    </a:srgbClr>
                  </a:outerShdw>
                </a:effectLst>
              </a:rPr>
              <a:t> πᾶς Ἰσραὴλ </a:t>
            </a:r>
            <a:r>
              <a:rPr lang="el-GR" sz="3600" b="1" dirty="0" smtClean="0">
                <a:solidFill>
                  <a:srgbClr val="FFCC00"/>
                </a:solidFill>
                <a:effectLst>
                  <a:outerShdw blurRad="38100" dist="38100" dir="2700000" algn="tl">
                    <a:srgbClr val="000000">
                      <a:alpha val="43137"/>
                    </a:srgbClr>
                  </a:outerShdw>
                </a:effectLst>
              </a:rPr>
              <a:t>σωθήσεται</a:t>
            </a:r>
            <a:endParaRPr lang="en-US" sz="3600" b="1" dirty="0" smtClean="0">
              <a:solidFill>
                <a:srgbClr val="FFCC00"/>
              </a:solidFill>
              <a:effectLst>
                <a:outerShdw blurRad="38100" dist="38100" dir="2700000" algn="tl">
                  <a:srgbClr val="000000">
                    <a:alpha val="43137"/>
                  </a:srgbClr>
                </a:outerShdw>
              </a:effectLst>
            </a:endParaRPr>
          </a:p>
          <a:p>
            <a:pPr algn="ctr"/>
            <a:endParaRPr lang="en-US" sz="1100" b="1" dirty="0" smtClean="0">
              <a:solidFill>
                <a:srgbClr val="FFCC00"/>
              </a:solidFill>
              <a:latin typeface="Aller" panose="02000503030000020004" pitchFamily="2" charset="0"/>
            </a:endParaRPr>
          </a:p>
          <a:p>
            <a:pPr algn="ctr"/>
            <a:r>
              <a:rPr lang="en-US" sz="2800" b="1" dirty="0">
                <a:solidFill>
                  <a:srgbClr val="FFCC00"/>
                </a:solidFill>
                <a:effectLst>
                  <a:outerShdw blurRad="38100" dist="38100" dir="2700000" algn="tl">
                    <a:srgbClr val="000000">
                      <a:alpha val="43137"/>
                    </a:srgbClr>
                  </a:outerShdw>
                </a:effectLst>
                <a:latin typeface="Aller" panose="02000503030000020004" pitchFamily="2" charset="0"/>
              </a:rPr>
              <a:t>“And </a:t>
            </a:r>
            <a:r>
              <a:rPr lang="en-US" sz="2800" b="1" i="1" u="sng" dirty="0">
                <a:solidFill>
                  <a:schemeClr val="bg1"/>
                </a:solidFill>
                <a:effectLst>
                  <a:outerShdw blurRad="38100" dist="38100" dir="2700000" algn="tl">
                    <a:srgbClr val="000000">
                      <a:alpha val="43137"/>
                    </a:srgbClr>
                  </a:outerShdw>
                </a:effectLst>
                <a:latin typeface="Aller" panose="02000503030000020004" pitchFamily="2" charset="0"/>
              </a:rPr>
              <a:t>so/then</a:t>
            </a:r>
            <a:r>
              <a:rPr lang="en-US" sz="2800" b="1" dirty="0">
                <a:solidFill>
                  <a:srgbClr val="FFCC00"/>
                </a:solidFill>
                <a:effectLst>
                  <a:outerShdw blurRad="38100" dist="38100" dir="2700000" algn="tl">
                    <a:srgbClr val="000000">
                      <a:alpha val="43137"/>
                    </a:srgbClr>
                  </a:outerShdw>
                </a:effectLst>
                <a:latin typeface="Aller" panose="02000503030000020004" pitchFamily="2" charset="0"/>
              </a:rPr>
              <a:t> all Israel will be saved”</a:t>
            </a:r>
          </a:p>
          <a:p>
            <a:pPr algn="ct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i.e. later after the fullness of Gentiles have come in, a mass turning to God by ethnic Jews; “mystery” is how mass conversion will happen; at Jesus’ return or before?</a:t>
            </a:r>
          </a:p>
          <a:p>
            <a:pPr algn="ct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_____</a:t>
            </a:r>
          </a:p>
          <a:p>
            <a:pPr algn="ctr"/>
            <a:endParaRPr lang="en-US" sz="2800" b="1" dirty="0">
              <a:solidFill>
                <a:srgbClr val="FFCC00"/>
              </a:solidFill>
              <a:effectLst>
                <a:outerShdw blurRad="38100" dist="38100" dir="2700000" algn="tl">
                  <a:srgbClr val="000000">
                    <a:alpha val="43137"/>
                  </a:srgbClr>
                </a:outerShdw>
              </a:effectLst>
              <a:latin typeface="Aller" panose="02000503030000020004" pitchFamily="2" charset="0"/>
            </a:endParaRPr>
          </a:p>
          <a:p>
            <a:pPr algn="ct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“And </a:t>
            </a:r>
            <a:r>
              <a:rPr lang="en-US" sz="2800" b="1" i="1" u="sng" dirty="0" smtClean="0">
                <a:solidFill>
                  <a:schemeClr val="bg1"/>
                </a:solidFill>
                <a:effectLst>
                  <a:outerShdw blurRad="38100" dist="38100" dir="2700000" algn="tl">
                    <a:srgbClr val="000000">
                      <a:alpha val="43137"/>
                    </a:srgbClr>
                  </a:outerShdw>
                </a:effectLst>
                <a:latin typeface="Aller" panose="02000503030000020004" pitchFamily="2" charset="0"/>
              </a:rPr>
              <a:t>thus/in this way</a:t>
            </a:r>
            <a:r>
              <a:rPr lang="en-US" sz="2800" b="1" i="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i="1" dirty="0" smtClean="0">
                <a:solidFill>
                  <a:srgbClr val="FFCC00"/>
                </a:solidFill>
                <a:effectLst>
                  <a:outerShdw blurRad="38100" dist="38100" dir="2700000" algn="tl">
                    <a:srgbClr val="000000">
                      <a:alpha val="43137"/>
                    </a:srgbClr>
                  </a:outerShdw>
                </a:effectLst>
                <a:latin typeface="Aller" panose="02000503030000020004" pitchFamily="2" charset="0"/>
              </a:rPr>
              <a:t>‘</a:t>
            </a: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all Israel’ will be saved”</a:t>
            </a:r>
          </a:p>
          <a:p>
            <a:pPr algn="ct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i.e. by being grafted back in alongside believing Jews &amp; Gentiles as “all Israel”; “mystery”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Eph.) is the Olive Tree—Jew and Gentile together as ‘Israel’; the “Israel of God” (Gal.)</a:t>
            </a:r>
          </a:p>
        </p:txBody>
      </p:sp>
    </p:spTree>
    <p:extLst>
      <p:ext uri="{BB962C8B-B14F-4D97-AF65-F5344CB8AC3E}">
        <p14:creationId xmlns:p14="http://schemas.microsoft.com/office/powerpoint/2010/main" val="11514896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914400"/>
            <a:ext cx="8915400" cy="4708981"/>
          </a:xfrm>
          <a:prstGeom prst="rect">
            <a:avLst/>
          </a:prstGeom>
          <a:noFill/>
        </p:spPr>
        <p:txBody>
          <a:bodyPr wrap="square" rtlCol="0">
            <a:spAutoFit/>
          </a:bodyPr>
          <a:lstStyle/>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The Prophets </a:t>
            </a:r>
            <a:b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b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envisioned</a:t>
            </a:r>
          </a:p>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an </a:t>
            </a:r>
            <a:r>
              <a:rPr lang="en-US" sz="6000" b="1" dirty="0" smtClean="0">
                <a:solidFill>
                  <a:schemeClr val="bg1"/>
                </a:solidFill>
                <a:effectLst>
                  <a:outerShdw blurRad="38100" dist="38100" dir="2700000" algn="tl">
                    <a:srgbClr val="000000">
                      <a:alpha val="43137"/>
                    </a:srgbClr>
                  </a:outerShdw>
                </a:effectLst>
                <a:latin typeface="Aller" panose="02000503030000020004" pitchFamily="2" charset="0"/>
              </a:rPr>
              <a:t>“Israel” </a:t>
            </a: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that</a:t>
            </a:r>
          </a:p>
          <a:p>
            <a:pPr algn="ctr"/>
            <a:r>
              <a:rPr lang="en-US" sz="6000" b="1" dirty="0">
                <a:solidFill>
                  <a:srgbClr val="FFCC00"/>
                </a:solidFill>
                <a:effectLst>
                  <a:outerShdw blurRad="38100" dist="38100" dir="2700000" algn="tl">
                    <a:srgbClr val="000000">
                      <a:alpha val="43137"/>
                    </a:srgbClr>
                  </a:outerShdw>
                </a:effectLst>
                <a:latin typeface="Aller" panose="02000503030000020004" pitchFamily="2" charset="0"/>
              </a:rPr>
              <a:t>w</a:t>
            </a: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ould one day </a:t>
            </a:r>
          </a:p>
          <a:p>
            <a:pPr algn="ctr"/>
            <a:r>
              <a:rPr lang="en-US" sz="6000" b="1" dirty="0" smtClean="0">
                <a:solidFill>
                  <a:srgbClr val="FFCC00"/>
                </a:solidFill>
                <a:effectLst>
                  <a:outerShdw blurRad="38100" dist="38100" dir="2700000" algn="tl">
                    <a:srgbClr val="000000">
                      <a:alpha val="43137"/>
                    </a:srgbClr>
                  </a:outerShdw>
                </a:effectLst>
                <a:latin typeface="Aller" panose="02000503030000020004" pitchFamily="2" charset="0"/>
              </a:rPr>
              <a:t>include </a:t>
            </a:r>
            <a:r>
              <a:rPr lang="en-US" sz="6000" b="1" dirty="0" smtClean="0">
                <a:solidFill>
                  <a:schemeClr val="bg1"/>
                </a:solidFill>
                <a:effectLst>
                  <a:outerShdw blurRad="38100" dist="38100" dir="2700000" algn="tl">
                    <a:srgbClr val="000000">
                      <a:alpha val="43137"/>
                    </a:srgbClr>
                  </a:outerShdw>
                </a:effectLst>
                <a:latin typeface="Aller" panose="02000503030000020004" pitchFamily="2" charset="0"/>
              </a:rPr>
              <a:t>Gentiles</a:t>
            </a:r>
          </a:p>
        </p:txBody>
      </p:sp>
    </p:spTree>
    <p:extLst>
      <p:ext uri="{BB962C8B-B14F-4D97-AF65-F5344CB8AC3E}">
        <p14:creationId xmlns:p14="http://schemas.microsoft.com/office/powerpoint/2010/main" val="13678985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lstStyle/>
          <a:p>
            <a:pPr marL="0" indent="0">
              <a:buNone/>
            </a:pPr>
            <a:r>
              <a:rPr lang="en-US" sz="2800" b="1" dirty="0" smtClean="0">
                <a:solidFill>
                  <a:schemeClr val="bg1"/>
                </a:solidFill>
                <a:latin typeface="Aller" panose="02000503030000020004" pitchFamily="2" charset="0"/>
              </a:rPr>
              <a:t>“…there would be those of the nations who would not merely be </a:t>
            </a:r>
            <a:r>
              <a:rPr lang="en-US" sz="2800" b="1" i="1" dirty="0" smtClean="0">
                <a:solidFill>
                  <a:schemeClr val="bg1"/>
                </a:solidFill>
                <a:latin typeface="Aller" panose="02000503030000020004" pitchFamily="2" charset="0"/>
              </a:rPr>
              <a:t>joined</a:t>
            </a:r>
            <a:r>
              <a:rPr lang="en-US" sz="2800" b="1" dirty="0" smtClean="0">
                <a:solidFill>
                  <a:schemeClr val="bg1"/>
                </a:solidFill>
                <a:latin typeface="Aller" panose="02000503030000020004" pitchFamily="2" charset="0"/>
              </a:rPr>
              <a:t> </a:t>
            </a:r>
            <a:r>
              <a:rPr lang="en-US" sz="2800" b="1" i="1" dirty="0" smtClean="0">
                <a:solidFill>
                  <a:schemeClr val="bg1"/>
                </a:solidFill>
                <a:latin typeface="Aller" panose="02000503030000020004" pitchFamily="2" charset="0"/>
              </a:rPr>
              <a:t>to</a:t>
            </a:r>
            <a:r>
              <a:rPr lang="en-US" sz="2800" b="1" dirty="0">
                <a:solidFill>
                  <a:schemeClr val="bg1"/>
                </a:solidFill>
                <a:latin typeface="Aller" panose="02000503030000020004" pitchFamily="2" charset="0"/>
              </a:rPr>
              <a:t> </a:t>
            </a:r>
            <a:r>
              <a:rPr lang="en-US" sz="2800" b="1" dirty="0" smtClean="0">
                <a:solidFill>
                  <a:schemeClr val="bg1"/>
                </a:solidFill>
                <a:latin typeface="Aller" panose="02000503030000020004" pitchFamily="2" charset="0"/>
              </a:rPr>
              <a:t>Israel, but would come to be </a:t>
            </a:r>
            <a:r>
              <a:rPr lang="en-US" sz="2800" b="1" i="1" dirty="0" smtClean="0">
                <a:solidFill>
                  <a:schemeClr val="bg1"/>
                </a:solidFill>
                <a:latin typeface="Aller" panose="02000503030000020004" pitchFamily="2" charset="0"/>
              </a:rPr>
              <a:t>identified as</a:t>
            </a:r>
            <a:r>
              <a:rPr lang="en-US" sz="2800" b="1" dirty="0" smtClean="0">
                <a:solidFill>
                  <a:schemeClr val="bg1"/>
                </a:solidFill>
                <a:latin typeface="Aller" panose="02000503030000020004" pitchFamily="2" charset="0"/>
              </a:rPr>
              <a:t> Israel, with the same names, privileges and responsibilities before God (</a:t>
            </a:r>
            <a:r>
              <a:rPr lang="en-US" sz="2800" b="1" dirty="0" smtClean="0">
                <a:solidFill>
                  <a:srgbClr val="FFCC00"/>
                </a:solidFill>
                <a:latin typeface="Aller" panose="02000503030000020004" pitchFamily="2" charset="0"/>
              </a:rPr>
              <a:t>Ps. 47:9</a:t>
            </a:r>
            <a:r>
              <a:rPr lang="en-US" sz="2800" b="1" dirty="0" smtClean="0">
                <a:solidFill>
                  <a:schemeClr val="bg1"/>
                </a:solidFill>
                <a:latin typeface="Aller" panose="02000503030000020004" pitchFamily="2" charset="0"/>
              </a:rPr>
              <a:t>; </a:t>
            </a:r>
            <a:r>
              <a:rPr lang="en-US" sz="2800" b="1" dirty="0" smtClean="0">
                <a:solidFill>
                  <a:srgbClr val="FFCC00"/>
                </a:solidFill>
                <a:latin typeface="Aller" panose="02000503030000020004" pitchFamily="2" charset="0"/>
              </a:rPr>
              <a:t>Is. 19:19-25</a:t>
            </a:r>
            <a:r>
              <a:rPr lang="en-US" sz="2800" b="1" dirty="0" smtClean="0">
                <a:solidFill>
                  <a:schemeClr val="bg1"/>
                </a:solidFill>
                <a:latin typeface="Aller" panose="02000503030000020004" pitchFamily="2" charset="0"/>
              </a:rPr>
              <a:t>; </a:t>
            </a:r>
            <a:r>
              <a:rPr lang="en-US" sz="2800" b="1" dirty="0" smtClean="0">
                <a:solidFill>
                  <a:srgbClr val="FFCC00"/>
                </a:solidFill>
                <a:latin typeface="Aller" panose="02000503030000020004" pitchFamily="2" charset="0"/>
              </a:rPr>
              <a:t>56:2-8</a:t>
            </a:r>
            <a:r>
              <a:rPr lang="en-US" sz="2800" b="1" dirty="0" smtClean="0">
                <a:solidFill>
                  <a:schemeClr val="bg1"/>
                </a:solidFill>
                <a:latin typeface="Aller" panose="02000503030000020004" pitchFamily="2" charset="0"/>
              </a:rPr>
              <a:t>; </a:t>
            </a:r>
            <a:r>
              <a:rPr lang="en-US" sz="2800" b="1" dirty="0" smtClean="0">
                <a:solidFill>
                  <a:srgbClr val="FFCC00"/>
                </a:solidFill>
                <a:latin typeface="Aller" panose="02000503030000020004" pitchFamily="2" charset="0"/>
              </a:rPr>
              <a:t>66:19-21</a:t>
            </a:r>
            <a:r>
              <a:rPr lang="en-US" sz="2800" b="1" dirty="0" smtClean="0">
                <a:solidFill>
                  <a:schemeClr val="bg1"/>
                </a:solidFill>
                <a:latin typeface="Aller" panose="02000503030000020004" pitchFamily="2" charset="0"/>
              </a:rPr>
              <a:t>; </a:t>
            </a:r>
            <a:r>
              <a:rPr lang="en-US" sz="2800" b="1" dirty="0" smtClean="0">
                <a:solidFill>
                  <a:srgbClr val="FFCC00"/>
                </a:solidFill>
                <a:latin typeface="Aller" panose="02000503030000020004" pitchFamily="2" charset="0"/>
              </a:rPr>
              <a:t>Amos 9:11-12</a:t>
            </a:r>
            <a:r>
              <a:rPr lang="en-US" sz="2800" b="1" dirty="0" smtClean="0">
                <a:solidFill>
                  <a:schemeClr val="bg1"/>
                </a:solidFill>
                <a:latin typeface="Aller" panose="02000503030000020004" pitchFamily="2" charset="0"/>
              </a:rPr>
              <a:t>; </a:t>
            </a:r>
            <a:r>
              <a:rPr lang="en-US" sz="2800" b="1" dirty="0" smtClean="0">
                <a:solidFill>
                  <a:srgbClr val="FFCC00"/>
                </a:solidFill>
                <a:latin typeface="Aller" panose="02000503030000020004" pitchFamily="2" charset="0"/>
              </a:rPr>
              <a:t>Zech. 2:10-11</a:t>
            </a:r>
            <a:r>
              <a:rPr lang="en-US" sz="2800" b="1" dirty="0" smtClean="0">
                <a:solidFill>
                  <a:schemeClr val="bg1"/>
                </a:solidFill>
                <a:latin typeface="Aller" panose="02000503030000020004" pitchFamily="2" charset="0"/>
              </a:rPr>
              <a:t>). </a:t>
            </a:r>
            <a:br>
              <a:rPr lang="en-US" sz="2800" b="1" dirty="0" smtClean="0">
                <a:solidFill>
                  <a:schemeClr val="bg1"/>
                </a:solidFill>
                <a:latin typeface="Aller" panose="02000503030000020004" pitchFamily="2" charset="0"/>
              </a:rPr>
            </a:br>
            <a:r>
              <a:rPr lang="en-US" sz="2800" b="1" dirty="0" smtClean="0">
                <a:solidFill>
                  <a:schemeClr val="bg1"/>
                </a:solidFill>
                <a:latin typeface="Aller" panose="02000503030000020004" pitchFamily="2" charset="0"/>
              </a:rPr>
              <a:t/>
            </a:r>
            <a:br>
              <a:rPr lang="en-US" sz="2800" b="1" dirty="0" smtClean="0">
                <a:solidFill>
                  <a:schemeClr val="bg1"/>
                </a:solidFill>
                <a:latin typeface="Aller" panose="02000503030000020004" pitchFamily="2" charset="0"/>
              </a:rPr>
            </a:br>
            <a:r>
              <a:rPr lang="en-US" sz="2800" b="1" dirty="0" smtClean="0">
                <a:solidFill>
                  <a:schemeClr val="bg1"/>
                </a:solidFill>
                <a:latin typeface="Aller" panose="02000503030000020004" pitchFamily="2" charset="0"/>
              </a:rPr>
              <a:t>…[in </a:t>
            </a:r>
            <a:r>
              <a:rPr lang="en-US" sz="2800" b="1" dirty="0" smtClean="0">
                <a:solidFill>
                  <a:srgbClr val="FFCC00"/>
                </a:solidFill>
                <a:latin typeface="Aller" panose="02000503030000020004" pitchFamily="2" charset="0"/>
              </a:rPr>
              <a:t>Isa 19:24-25</a:t>
            </a:r>
            <a:r>
              <a:rPr lang="en-US" sz="2800" b="1" dirty="0" smtClean="0">
                <a:solidFill>
                  <a:schemeClr val="bg1"/>
                </a:solidFill>
                <a:latin typeface="Aller" panose="02000503030000020004" pitchFamily="2" charset="0"/>
              </a:rPr>
              <a:t>] </a:t>
            </a:r>
            <a:r>
              <a:rPr lang="en-US" sz="2800" b="1" dirty="0">
                <a:solidFill>
                  <a:schemeClr val="bg1"/>
                </a:solidFill>
                <a:latin typeface="Aller" panose="02000503030000020004" pitchFamily="2" charset="0"/>
              </a:rPr>
              <a:t>the identity of Israel will be merged with that of Egypt and Assyria, such that the Abrahamic promise is not only fulfilled </a:t>
            </a:r>
            <a:r>
              <a:rPr lang="en-US" sz="2800" b="1" i="1" dirty="0">
                <a:solidFill>
                  <a:schemeClr val="bg1"/>
                </a:solidFill>
                <a:latin typeface="Aller" panose="02000503030000020004" pitchFamily="2" charset="0"/>
              </a:rPr>
              <a:t>in</a:t>
            </a:r>
            <a:r>
              <a:rPr lang="en-US" sz="2800" b="1" dirty="0">
                <a:solidFill>
                  <a:schemeClr val="bg1"/>
                </a:solidFill>
                <a:latin typeface="Aller" panose="02000503030000020004" pitchFamily="2" charset="0"/>
              </a:rPr>
              <a:t> them but </a:t>
            </a:r>
            <a:r>
              <a:rPr lang="en-US" sz="2800" b="1" i="1" dirty="0">
                <a:solidFill>
                  <a:schemeClr val="bg1"/>
                </a:solidFill>
                <a:latin typeface="Aller" panose="02000503030000020004" pitchFamily="2" charset="0"/>
              </a:rPr>
              <a:t>through</a:t>
            </a:r>
            <a:r>
              <a:rPr lang="en-US" sz="2800" b="1" dirty="0">
                <a:solidFill>
                  <a:schemeClr val="bg1"/>
                </a:solidFill>
                <a:latin typeface="Aller" panose="02000503030000020004" pitchFamily="2" charset="0"/>
              </a:rPr>
              <a:t> them</a:t>
            </a:r>
            <a:r>
              <a:rPr lang="en-US" sz="2800" b="1" dirty="0" smtClean="0">
                <a:solidFill>
                  <a:schemeClr val="bg1"/>
                </a:solidFill>
                <a:latin typeface="Aller" panose="02000503030000020004" pitchFamily="2" charset="0"/>
              </a:rPr>
              <a:t>.”</a:t>
            </a:r>
          </a:p>
          <a:p>
            <a:pPr marL="0" indent="0" algn="r">
              <a:buNone/>
            </a:pPr>
            <a:r>
              <a:rPr lang="en-US" sz="2800" dirty="0">
                <a:solidFill>
                  <a:schemeClr val="bg1"/>
                </a:solidFill>
                <a:latin typeface="Aller" panose="02000503030000020004" pitchFamily="2" charset="0"/>
              </a:rPr>
              <a:t>-Christopher Wright</a:t>
            </a:r>
            <a:br>
              <a:rPr lang="en-US" sz="2800" dirty="0">
                <a:solidFill>
                  <a:schemeClr val="bg1"/>
                </a:solidFill>
                <a:latin typeface="Aller" panose="02000503030000020004" pitchFamily="2" charset="0"/>
              </a:rPr>
            </a:br>
            <a:r>
              <a:rPr lang="en-US" sz="2800" dirty="0">
                <a:solidFill>
                  <a:schemeClr val="bg1"/>
                </a:solidFill>
                <a:latin typeface="Aller" panose="02000503030000020004" pitchFamily="2" charset="0"/>
              </a:rPr>
              <a:t>“Old Testament Ethics and the People of God”</a:t>
            </a:r>
          </a:p>
          <a:p>
            <a:pPr marL="0" indent="0">
              <a:buNone/>
            </a:pPr>
            <a:endParaRPr lang="en-US" sz="2800" b="1" dirty="0">
              <a:solidFill>
                <a:schemeClr val="bg1"/>
              </a:solidFill>
              <a:latin typeface="Aller" panose="02000503030000020004" pitchFamily="2" charset="0"/>
            </a:endParaRPr>
          </a:p>
        </p:txBody>
      </p:sp>
    </p:spTree>
    <p:extLst>
      <p:ext uri="{BB962C8B-B14F-4D97-AF65-F5344CB8AC3E}">
        <p14:creationId xmlns:p14="http://schemas.microsoft.com/office/powerpoint/2010/main" val="3986446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877888"/>
            <a:ext cx="8839200" cy="4876800"/>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III. Ethics</a:t>
            </a:r>
          </a:p>
          <a:p>
            <a:pPr algn="ctr" eaLnBrk="1" hangingPunct="1">
              <a:buFontTx/>
              <a:buNone/>
            </a:pPr>
            <a:r>
              <a:rPr lang="en-US" altLang="en-US" sz="6000" b="1" dirty="0" smtClean="0">
                <a:solidFill>
                  <a:schemeClr val="bg1"/>
                </a:solidFill>
                <a:latin typeface="Aller" pitchFamily="2" charset="0"/>
              </a:rPr>
              <a:t>Should Christians</a:t>
            </a:r>
            <a:br>
              <a:rPr lang="en-US" altLang="en-US" sz="6000" b="1" dirty="0" smtClean="0">
                <a:solidFill>
                  <a:schemeClr val="bg1"/>
                </a:solidFill>
                <a:latin typeface="Aller" pitchFamily="2" charset="0"/>
              </a:rPr>
            </a:br>
            <a:r>
              <a:rPr lang="en-US" altLang="en-US" sz="6000" b="1" dirty="0" smtClean="0">
                <a:solidFill>
                  <a:schemeClr val="bg1"/>
                </a:solidFill>
                <a:latin typeface="Aller" pitchFamily="2" charset="0"/>
              </a:rPr>
              <a:t>“stand with” the modern</a:t>
            </a:r>
            <a:br>
              <a:rPr lang="en-US" altLang="en-US" sz="6000" b="1" dirty="0" smtClean="0">
                <a:solidFill>
                  <a:schemeClr val="bg1"/>
                </a:solidFill>
                <a:latin typeface="Aller" pitchFamily="2" charset="0"/>
              </a:rPr>
            </a:br>
            <a:r>
              <a:rPr lang="en-US" altLang="en-US" sz="6000" b="1" dirty="0" smtClean="0">
                <a:solidFill>
                  <a:schemeClr val="bg1"/>
                </a:solidFill>
                <a:latin typeface="Aller" pitchFamily="2" charset="0"/>
              </a:rPr>
              <a:t>state of Israel? </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Tree>
    <p:extLst>
      <p:ext uri="{BB962C8B-B14F-4D97-AF65-F5344CB8AC3E}">
        <p14:creationId xmlns:p14="http://schemas.microsoft.com/office/powerpoint/2010/main" val="2670177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409884"/>
            <a:ext cx="8839200" cy="3389312"/>
          </a:xfrm>
          <a:effectLst>
            <a:outerShdw dist="35921" dir="2700000" algn="ctr" rotWithShape="0">
              <a:schemeClr val="tx2"/>
            </a:outerShdw>
          </a:effectLst>
        </p:spPr>
        <p:txBody>
          <a:bodyPr/>
          <a:lstStyle/>
          <a:p>
            <a:pPr algn="ctr" eaLnBrk="1" hangingPunct="1">
              <a:buFontTx/>
              <a:buNone/>
            </a:pPr>
            <a:r>
              <a:rPr lang="en-US" altLang="en-US" sz="5400" b="1" dirty="0" smtClean="0">
                <a:solidFill>
                  <a:srgbClr val="FFCC00"/>
                </a:solidFill>
                <a:latin typeface="Aller" pitchFamily="2" charset="0"/>
              </a:rPr>
              <a:t>State of Israel </a:t>
            </a:r>
            <a:r>
              <a:rPr lang="en-US" altLang="en-US" sz="5400" b="1" dirty="0" smtClean="0">
                <a:solidFill>
                  <a:schemeClr val="bg1"/>
                </a:solidFill>
                <a:latin typeface="Aller" pitchFamily="2" charset="0"/>
              </a:rPr>
              <a:t>&amp;</a:t>
            </a:r>
            <a:r>
              <a:rPr lang="en-US" altLang="en-US" sz="5400" b="1" dirty="0" smtClean="0">
                <a:solidFill>
                  <a:srgbClr val="FFCC00"/>
                </a:solidFill>
                <a:latin typeface="Aller" pitchFamily="2" charset="0"/>
              </a:rPr>
              <a:t> Zionism</a:t>
            </a:r>
            <a:r>
              <a:rPr lang="en-US" altLang="en-US" sz="5400" b="1" dirty="0">
                <a:solidFill>
                  <a:srgbClr val="FFCC00"/>
                </a:solidFill>
                <a:latin typeface="Aller" pitchFamily="2" charset="0"/>
              </a:rPr>
              <a:t/>
            </a:r>
            <a:br>
              <a:rPr lang="en-US" altLang="en-US" sz="5400" b="1" dirty="0">
                <a:solidFill>
                  <a:srgbClr val="FFCC00"/>
                </a:solidFill>
                <a:latin typeface="Aller" pitchFamily="2" charset="0"/>
              </a:rPr>
            </a:br>
            <a:r>
              <a:rPr lang="en-US" altLang="en-US" sz="5400" b="1" dirty="0" smtClean="0">
                <a:solidFill>
                  <a:schemeClr val="bg1"/>
                </a:solidFill>
                <a:latin typeface="Aller" pitchFamily="2" charset="0"/>
              </a:rPr>
              <a:t>=/=</a:t>
            </a:r>
            <a:r>
              <a:rPr lang="en-US" altLang="en-US" sz="5400" b="1" dirty="0" smtClean="0">
                <a:solidFill>
                  <a:srgbClr val="FFCC00"/>
                </a:solidFill>
                <a:latin typeface="Aller" pitchFamily="2" charset="0"/>
              </a:rPr>
              <a:t/>
            </a:r>
            <a:br>
              <a:rPr lang="en-US" altLang="en-US" sz="5400" b="1" dirty="0" smtClean="0">
                <a:solidFill>
                  <a:srgbClr val="FFCC00"/>
                </a:solidFill>
                <a:latin typeface="Aller" pitchFamily="2" charset="0"/>
              </a:rPr>
            </a:br>
            <a:r>
              <a:rPr lang="en-US" altLang="en-US" sz="5400" b="1" dirty="0" smtClean="0">
                <a:solidFill>
                  <a:srgbClr val="FFCC00"/>
                </a:solidFill>
                <a:latin typeface="Aller" pitchFamily="2" charset="0"/>
              </a:rPr>
              <a:t>Jewish People </a:t>
            </a:r>
            <a:r>
              <a:rPr lang="en-US" altLang="en-US" sz="5400" b="1" dirty="0" smtClean="0">
                <a:solidFill>
                  <a:schemeClr val="bg1"/>
                </a:solidFill>
                <a:latin typeface="Aller" pitchFamily="2" charset="0"/>
              </a:rPr>
              <a:t>&amp;</a:t>
            </a:r>
            <a:r>
              <a:rPr lang="en-US" altLang="en-US" sz="5400" b="1" dirty="0" smtClean="0">
                <a:solidFill>
                  <a:srgbClr val="FFCC00"/>
                </a:solidFill>
                <a:latin typeface="Aller" pitchFamily="2" charset="0"/>
              </a:rPr>
              <a:t> Judaism</a:t>
            </a:r>
            <a:endParaRPr lang="en-US" altLang="en-US" sz="2400" b="1" dirty="0" smtClean="0">
              <a:solidFill>
                <a:srgbClr val="FFCC00"/>
              </a:solidFill>
              <a:latin typeface="Aller" pitchFamily="2" charset="0"/>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8" name="TextBox 7"/>
          <p:cNvSpPr txBox="1"/>
          <p:nvPr/>
        </p:nvSpPr>
        <p:spPr>
          <a:xfrm>
            <a:off x="609600" y="3733800"/>
            <a:ext cx="7924800" cy="2554545"/>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Throughout history, many Jews in Israel and worldwide have rejected political/nationalistic Zionism and </a:t>
            </a:r>
            <a:r>
              <a:rPr lang="en-US" sz="3200" b="1" u="sng" dirty="0" smtClean="0">
                <a:solidFill>
                  <a:schemeClr val="bg1"/>
                </a:solidFill>
                <a:effectLst>
                  <a:outerShdw blurRad="38100" dist="38100" dir="2700000" algn="tl">
                    <a:srgbClr val="000000">
                      <a:alpha val="43137"/>
                    </a:srgbClr>
                  </a:outerShdw>
                </a:effectLst>
                <a:latin typeface="Aller" panose="02000503030000020004" pitchFamily="2" charset="0"/>
              </a:rPr>
              <a:t>SEVERELY</a:t>
            </a: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 criticized Israel’s treatment </a:t>
            </a:r>
            <a:b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3200" b="1" dirty="0" smtClean="0">
                <a:solidFill>
                  <a:schemeClr val="bg1"/>
                </a:solidFill>
                <a:effectLst>
                  <a:outerShdw blurRad="38100" dist="38100" dir="2700000" algn="tl">
                    <a:srgbClr val="000000">
                      <a:alpha val="43137"/>
                    </a:srgbClr>
                  </a:outerShdw>
                </a:effectLst>
                <a:latin typeface="Aller" panose="02000503030000020004" pitchFamily="2" charset="0"/>
              </a:rPr>
              <a:t>of the Palestinians.</a:t>
            </a:r>
            <a:endParaRPr lang="en-US" sz="32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590472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514599" cy="3607901"/>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03438" y="1507430"/>
            <a:ext cx="4240561" cy="5870102"/>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9430"/>
            <a:ext cx="4903439" cy="349971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22746"/>
            <a:ext cx="3553558" cy="337668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1490836"/>
            <a:ext cx="4851400" cy="3201924"/>
          </a:xfrm>
          <a:prstGeom prst="rect">
            <a:avLst/>
          </a:prstGeom>
        </p:spPr>
      </p:pic>
    </p:spTree>
    <p:extLst>
      <p:ext uri="{BB962C8B-B14F-4D97-AF65-F5344CB8AC3E}">
        <p14:creationId xmlns:p14="http://schemas.microsoft.com/office/powerpoint/2010/main" val="156041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76200" y="943284"/>
            <a:ext cx="8839200" cy="5838516"/>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Opposition to </a:t>
            </a:r>
            <a:br>
              <a:rPr lang="en-US" altLang="en-US" sz="7200" b="1" dirty="0" smtClean="0">
                <a:solidFill>
                  <a:srgbClr val="FFCC00"/>
                </a:solidFill>
                <a:latin typeface="Aller" pitchFamily="2" charset="0"/>
              </a:rPr>
            </a:br>
            <a:r>
              <a:rPr lang="en-US" altLang="en-US" sz="7200" b="1" dirty="0" smtClean="0">
                <a:solidFill>
                  <a:srgbClr val="FFCC00"/>
                </a:solidFill>
                <a:latin typeface="Aller" pitchFamily="2" charset="0"/>
              </a:rPr>
              <a:t>Israeli Policy</a:t>
            </a:r>
            <a:r>
              <a:rPr lang="en-US" altLang="en-US" sz="7200" b="1" dirty="0">
                <a:solidFill>
                  <a:srgbClr val="FFCC00"/>
                </a:solidFill>
                <a:latin typeface="Aller" pitchFamily="2" charset="0"/>
              </a:rPr>
              <a:t/>
            </a:r>
            <a:br>
              <a:rPr lang="en-US" altLang="en-US" sz="7200" b="1" dirty="0">
                <a:solidFill>
                  <a:srgbClr val="FFCC00"/>
                </a:solidFill>
                <a:latin typeface="Aller" pitchFamily="2" charset="0"/>
              </a:rPr>
            </a:br>
            <a:r>
              <a:rPr lang="en-US" altLang="en-US" sz="7200" b="1" dirty="0" smtClean="0">
                <a:solidFill>
                  <a:schemeClr val="bg1"/>
                </a:solidFill>
                <a:latin typeface="Aller" pitchFamily="2" charset="0"/>
              </a:rPr>
              <a:t>=/=</a:t>
            </a:r>
            <a:br>
              <a:rPr lang="en-US" altLang="en-US" sz="7200" b="1" dirty="0" smtClean="0">
                <a:solidFill>
                  <a:schemeClr val="bg1"/>
                </a:solidFill>
                <a:latin typeface="Aller" pitchFamily="2" charset="0"/>
              </a:rPr>
            </a:br>
            <a:r>
              <a:rPr lang="en-US" altLang="en-US" sz="7200" b="1" dirty="0" smtClean="0">
                <a:solidFill>
                  <a:srgbClr val="FFCC00"/>
                </a:solidFill>
                <a:latin typeface="Aller" pitchFamily="2" charset="0"/>
              </a:rPr>
              <a:t>Anti-Semitism</a:t>
            </a:r>
            <a:endParaRPr lang="en-US" altLang="en-US" sz="3600" b="1" dirty="0" smtClean="0">
              <a:solidFill>
                <a:srgbClr val="FFCC00"/>
              </a:solidFill>
              <a:latin typeface="Aller"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dirty="0">
              <a:solidFill>
                <a:srgbClr val="FFCC00"/>
              </a:solidFill>
            </a:endParaRPr>
          </a:p>
        </p:txBody>
      </p:sp>
    </p:spTree>
    <p:extLst>
      <p:ext uri="{BB962C8B-B14F-4D97-AF65-F5344CB8AC3E}">
        <p14:creationId xmlns:p14="http://schemas.microsoft.com/office/powerpoint/2010/main" val="2873682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4525963"/>
          </a:xfrm>
        </p:spPr>
        <p:txBody>
          <a:bodyPr/>
          <a:lstStyle/>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“Whoever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says that this government is committing crimes against humanity is not an anti-Semite but an honest and humane person</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a:t>
            </a:r>
          </a:p>
          <a:p>
            <a:pPr marL="0" indent="0" algn="r">
              <a:buNone/>
            </a:pPr>
            <a:r>
              <a:rPr lang="en-US" b="1" dirty="0">
                <a:solidFill>
                  <a:schemeClr val="bg1"/>
                </a:solidFill>
                <a:effectLst>
                  <a:outerShdw blurRad="38100" dist="38100" dir="2700000" algn="tl">
                    <a:srgbClr val="000000">
                      <a:alpha val="43137"/>
                    </a:srgbClr>
                  </a:outerShdw>
                </a:effectLst>
                <a:latin typeface="Aller" panose="02000503030000020004" pitchFamily="2" charset="0"/>
              </a:rPr>
              <a:t>-</a:t>
            </a:r>
            <a:r>
              <a:rPr lang="en-US" b="1" dirty="0" err="1" smtClean="0">
                <a:solidFill>
                  <a:schemeClr val="bg1"/>
                </a:solidFill>
                <a:effectLst>
                  <a:outerShdw blurRad="38100" dist="38100" dir="2700000" algn="tl">
                    <a:srgbClr val="000000">
                      <a:alpha val="43137"/>
                    </a:srgbClr>
                  </a:outerShdw>
                </a:effectLst>
                <a:latin typeface="Aller" panose="02000503030000020004" pitchFamily="2" charset="0"/>
              </a:rPr>
              <a:t>Shulamit</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b="1" dirty="0" err="1" smtClean="0">
                <a:solidFill>
                  <a:schemeClr val="bg1"/>
                </a:solidFill>
                <a:effectLst>
                  <a:outerShdw blurRad="38100" dist="38100" dir="2700000" algn="tl">
                    <a:srgbClr val="000000">
                      <a:alpha val="43137"/>
                    </a:srgbClr>
                  </a:outerShdw>
                </a:effectLst>
                <a:latin typeface="Aller" panose="02000503030000020004" pitchFamily="2" charset="0"/>
              </a:rPr>
              <a:t>Aloni</a:t>
            </a:r>
            <a:endParaRPr lang="en-US"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Member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of the Knesset 1976-1996 </a:t>
            </a:r>
          </a:p>
          <a:p>
            <a:pPr marL="0" indent="0">
              <a:buNone/>
            </a:pPr>
            <a:endParaRPr lang="en-US" sz="2000" dirty="0" smtClean="0">
              <a:solidFill>
                <a:schemeClr val="bg1"/>
              </a:solidFill>
            </a:endParaRPr>
          </a:p>
          <a:p>
            <a:pPr marL="0" indent="0">
              <a:buNone/>
            </a:pPr>
            <a:endParaRPr lang="en-US" sz="2000" dirty="0" smtClean="0">
              <a:solidFill>
                <a:schemeClr val="bg1"/>
              </a:solidFill>
            </a:endParaRPr>
          </a:p>
          <a:p>
            <a:pPr marL="0" indent="0">
              <a:buNone/>
            </a:pPr>
            <a:endParaRPr lang="en-US" dirty="0"/>
          </a:p>
        </p:txBody>
      </p:sp>
    </p:spTree>
    <p:extLst>
      <p:ext uri="{BB962C8B-B14F-4D97-AF65-F5344CB8AC3E}">
        <p14:creationId xmlns:p14="http://schemas.microsoft.com/office/powerpoint/2010/main" val="2420966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380999" y="386687"/>
            <a:ext cx="8382001" cy="4876800"/>
          </a:xfrm>
          <a:effectLst>
            <a:outerShdw dist="35921" dir="2700000" algn="ctr" rotWithShape="0">
              <a:schemeClr val="tx2"/>
            </a:outerShdw>
          </a:effectLst>
        </p:spPr>
        <p:txBody>
          <a:bodyPr/>
          <a:lstStyle/>
          <a:p>
            <a:pPr algn="ctr" eaLnBrk="1" hangingPunct="1">
              <a:buFontTx/>
              <a:buNone/>
            </a:pPr>
            <a:r>
              <a:rPr lang="en-US" altLang="en-US" sz="6000" b="1" dirty="0" smtClean="0">
                <a:solidFill>
                  <a:srgbClr val="FFCC00"/>
                </a:solidFill>
                <a:latin typeface="Aller" pitchFamily="2" charset="0"/>
              </a:rPr>
              <a:t>Trauma &amp; Victimhood</a:t>
            </a:r>
          </a:p>
          <a:p>
            <a:pPr marL="0" indent="0">
              <a:buNone/>
            </a:pPr>
            <a:r>
              <a:rPr lang="en-US" altLang="en-US" sz="1000" b="1" dirty="0" smtClean="0">
                <a:solidFill>
                  <a:srgbClr val="FFCC00"/>
                </a:solidFill>
                <a:latin typeface="Aller" pitchFamily="2" charset="0"/>
              </a:rPr>
              <a:t/>
            </a:r>
            <a:br>
              <a:rPr lang="en-US" altLang="en-US" sz="1000" b="1" dirty="0" smtClean="0">
                <a:solidFill>
                  <a:srgbClr val="FFCC00"/>
                </a:solidFill>
                <a:latin typeface="Aller" pitchFamily="2" charset="0"/>
              </a:rPr>
            </a:br>
            <a:r>
              <a:rPr lang="en-US" sz="3600" b="1" dirty="0">
                <a:solidFill>
                  <a:schemeClr val="bg1"/>
                </a:solidFill>
                <a:effectLst>
                  <a:outerShdw blurRad="38100" dist="38100" dir="2700000" algn="tl">
                    <a:srgbClr val="000000">
                      <a:alpha val="43137"/>
                    </a:srgbClr>
                  </a:outerShdw>
                </a:effectLst>
                <a:latin typeface="Aller" panose="02000503030000020004" pitchFamily="2" charset="0"/>
              </a:rPr>
              <a:t>“We create narratives out of our pain that are self-justifying.”</a:t>
            </a:r>
          </a:p>
          <a:p>
            <a:pPr marL="0" indent="0" algn="r">
              <a:buNone/>
            </a:pPr>
            <a:r>
              <a:rPr lang="en-US" sz="2800" dirty="0">
                <a:solidFill>
                  <a:schemeClr val="bg1"/>
                </a:solidFill>
                <a:effectLst>
                  <a:outerShdw blurRad="38100" dist="38100" dir="2700000" algn="tl">
                    <a:srgbClr val="000000">
                      <a:alpha val="43137"/>
                    </a:srgbClr>
                  </a:outerShdw>
                </a:effectLst>
                <a:latin typeface="Aller" panose="02000503030000020004" pitchFamily="2" charset="0"/>
              </a:rPr>
              <a:t>-Dan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Juster</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r>
            <a:br>
              <a:rPr lang="en-US" sz="2800" dirty="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Christ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at the Checkpoint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2014</a:t>
            </a:r>
          </a:p>
          <a:p>
            <a:pPr algn="ctr" eaLnBrk="1" hangingPunct="1">
              <a:buFontTx/>
              <a:buNone/>
            </a:pPr>
            <a:endParaRPr lang="en-US" altLang="en-US" sz="1200" b="1" dirty="0" smtClean="0">
              <a:solidFill>
                <a:srgbClr val="FFCC00"/>
              </a:solidFill>
              <a:latin typeface="Aller" pitchFamily="2" charset="0"/>
            </a:endParaRPr>
          </a:p>
          <a:p>
            <a:pPr algn="ctr" eaLnBrk="1" hangingPunct="1">
              <a:buFontTx/>
              <a:buNone/>
            </a:pPr>
            <a:r>
              <a:rPr lang="en-US" altLang="en-US" sz="5400" b="1" i="1" dirty="0" smtClean="0">
                <a:solidFill>
                  <a:schemeClr val="bg1"/>
                </a:solidFill>
                <a:latin typeface="Aller" pitchFamily="2" charset="0"/>
              </a:rPr>
              <a:t>Shoah</a:t>
            </a:r>
            <a:r>
              <a:rPr lang="en-US" altLang="en-US" sz="5400" b="1" dirty="0" smtClean="0">
                <a:solidFill>
                  <a:srgbClr val="FFCC00"/>
                </a:solidFill>
                <a:latin typeface="Aller" pitchFamily="2" charset="0"/>
              </a:rPr>
              <a:t> </a:t>
            </a:r>
            <a:r>
              <a:rPr lang="en-US" altLang="en-US" sz="5400" b="1" dirty="0">
                <a:solidFill>
                  <a:srgbClr val="FFCC00"/>
                </a:solidFill>
                <a:latin typeface="Aller" pitchFamily="2" charset="0"/>
              </a:rPr>
              <a:t>(Holocaust)</a:t>
            </a:r>
          </a:p>
          <a:p>
            <a:pPr algn="ctr" eaLnBrk="1" hangingPunct="1">
              <a:buFontTx/>
              <a:buNone/>
            </a:pPr>
            <a:r>
              <a:rPr lang="en-US" altLang="en-US" sz="5400" b="1" i="1" dirty="0" err="1" smtClean="0">
                <a:solidFill>
                  <a:schemeClr val="bg1"/>
                </a:solidFill>
                <a:latin typeface="Aller" pitchFamily="2" charset="0"/>
              </a:rPr>
              <a:t>Nakba</a:t>
            </a:r>
            <a:r>
              <a:rPr lang="en-US" altLang="en-US" sz="5400" b="1" dirty="0" smtClean="0">
                <a:solidFill>
                  <a:schemeClr val="bg1"/>
                </a:solidFill>
                <a:latin typeface="Aller" pitchFamily="2" charset="0"/>
              </a:rPr>
              <a:t> </a:t>
            </a:r>
            <a:r>
              <a:rPr lang="en-US" altLang="en-US" sz="5400" b="1" dirty="0">
                <a:solidFill>
                  <a:srgbClr val="FFCC00"/>
                </a:solidFill>
                <a:latin typeface="Aller" pitchFamily="2" charset="0"/>
              </a:rPr>
              <a:t>(Catastrophe)</a:t>
            </a:r>
          </a:p>
          <a:p>
            <a:pPr marL="0" indent="0" algn="r">
              <a:buNone/>
            </a:pPr>
            <a:endParaRPr lang="en-US" sz="6600" b="1" dirty="0">
              <a:solidFill>
                <a:srgbClr val="FFCC00"/>
              </a:solidFill>
              <a:effectLst>
                <a:outerShdw blurRad="38100" dist="38100" dir="2700000" algn="tl">
                  <a:srgbClr val="000000">
                    <a:alpha val="43137"/>
                  </a:srgbClr>
                </a:outerShdw>
              </a:effectLst>
              <a:latin typeface="Aller" panose="02000503030000020004"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258325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endParaRPr lang="en-US" altLang="en-US" smtClean="0"/>
          </a:p>
        </p:txBody>
      </p:sp>
      <p:sp>
        <p:nvSpPr>
          <p:cNvPr id="4099" name="Rectangle 3"/>
          <p:cNvSpPr>
            <a:spLocks noGrp="1" noChangeArrowheads="1"/>
          </p:cNvSpPr>
          <p:nvPr>
            <p:ph type="body" idx="1"/>
          </p:nvPr>
        </p:nvSpPr>
        <p:spPr/>
        <p:txBody>
          <a:bodyPr/>
          <a:lstStyle/>
          <a:p>
            <a:pPr eaLnBrk="1" hangingPunct="1"/>
            <a:endParaRPr lang="en-US" altLang="en-US" smtClean="0"/>
          </a:p>
        </p:txBody>
      </p:sp>
      <p:pic>
        <p:nvPicPr>
          <p:cNvPr id="4100"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126153" y="0"/>
            <a:ext cx="939615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2167885" y="1433781"/>
            <a:ext cx="2286000" cy="2667000"/>
          </a:xfrm>
          <a:prstGeom prst="upDownArrowCallout">
            <a:avLst>
              <a:gd name="adj1" fmla="val 25000"/>
              <a:gd name="adj2" fmla="val 25000"/>
              <a:gd name="adj3" fmla="val 14583"/>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102" name="Text Box 6"/>
          <p:cNvSpPr txBox="1">
            <a:spLocks noChangeArrowheads="1"/>
          </p:cNvSpPr>
          <p:nvPr/>
        </p:nvSpPr>
        <p:spPr bwMode="auto">
          <a:xfrm>
            <a:off x="2320285" y="290781"/>
            <a:ext cx="2112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a:solidFill>
                  <a:srgbClr val="FFFF00"/>
                </a:solidFill>
                <a:latin typeface="Lithograph" pitchFamily="2" charset="0"/>
              </a:rPr>
              <a:t>GOD</a:t>
            </a:r>
          </a:p>
        </p:txBody>
      </p:sp>
      <p:sp>
        <p:nvSpPr>
          <p:cNvPr id="4103" name="Oval 7"/>
          <p:cNvSpPr>
            <a:spLocks noChangeArrowheads="1"/>
          </p:cNvSpPr>
          <p:nvPr/>
        </p:nvSpPr>
        <p:spPr bwMode="auto">
          <a:xfrm>
            <a:off x="1166966" y="4253181"/>
            <a:ext cx="4419600" cy="2362200"/>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4104" name="Text Box 8"/>
          <p:cNvSpPr txBox="1">
            <a:spLocks noChangeArrowheads="1"/>
          </p:cNvSpPr>
          <p:nvPr/>
        </p:nvSpPr>
        <p:spPr bwMode="auto">
          <a:xfrm>
            <a:off x="1308371" y="5083443"/>
            <a:ext cx="4262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dirty="0">
                <a:solidFill>
                  <a:srgbClr val="FFFF00"/>
                </a:solidFill>
                <a:latin typeface="Lithograph" pitchFamily="2" charset="0"/>
              </a:rPr>
              <a:t>The Nations</a:t>
            </a:r>
          </a:p>
        </p:txBody>
      </p:sp>
      <p:sp>
        <p:nvSpPr>
          <p:cNvPr id="9" name="Text Box 8"/>
          <p:cNvSpPr txBox="1">
            <a:spLocks noChangeArrowheads="1"/>
          </p:cNvSpPr>
          <p:nvPr/>
        </p:nvSpPr>
        <p:spPr bwMode="auto">
          <a:xfrm>
            <a:off x="2209800" y="2105561"/>
            <a:ext cx="2209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FF00"/>
                </a:solidFill>
                <a:latin typeface="Aller" panose="02000503030000020004" pitchFamily="2" charset="0"/>
              </a:rPr>
              <a:t>Abraham</a:t>
            </a:r>
          </a:p>
          <a:p>
            <a:pPr algn="ctr" eaLnBrk="1" hangingPunct="1"/>
            <a:r>
              <a:rPr lang="en-US" altLang="en-US" sz="2000" b="1" dirty="0" smtClean="0">
                <a:solidFill>
                  <a:srgbClr val="FFFF00"/>
                </a:solidFill>
                <a:latin typeface="Aller" panose="02000503030000020004" pitchFamily="2" charset="0"/>
              </a:rPr>
              <a:t>Isaac</a:t>
            </a:r>
          </a:p>
          <a:p>
            <a:pPr algn="ctr" eaLnBrk="1" hangingPunct="1"/>
            <a:r>
              <a:rPr lang="en-US" altLang="en-US" sz="2000" b="1" dirty="0" smtClean="0">
                <a:solidFill>
                  <a:srgbClr val="FFFF00"/>
                </a:solidFill>
                <a:latin typeface="Aller" panose="02000503030000020004" pitchFamily="2" charset="0"/>
              </a:rPr>
              <a:t>Jacob/Israel</a:t>
            </a:r>
          </a:p>
          <a:p>
            <a:pPr algn="ctr" eaLnBrk="1" hangingPunct="1"/>
            <a:r>
              <a:rPr lang="en-US" altLang="en-US" sz="2000" b="1" dirty="0" smtClean="0">
                <a:solidFill>
                  <a:srgbClr val="FFFF00"/>
                </a:solidFill>
                <a:latin typeface="Aller" panose="02000503030000020004" pitchFamily="2" charset="0"/>
              </a:rPr>
              <a:t>IIIIIIIIIIII</a:t>
            </a:r>
            <a:endParaRPr lang="en-US" altLang="en-US" sz="2000" b="1" dirty="0">
              <a:solidFill>
                <a:srgbClr val="FFFF00"/>
              </a:solidFill>
              <a:latin typeface="Aller" panose="02000503030000020004" pitchFamily="2" charset="0"/>
            </a:endParaRPr>
          </a:p>
        </p:txBody>
      </p:sp>
      <p:sp>
        <p:nvSpPr>
          <p:cNvPr id="2" name="Rectangle 1"/>
          <p:cNvSpPr/>
          <p:nvPr/>
        </p:nvSpPr>
        <p:spPr>
          <a:xfrm>
            <a:off x="5715000" y="2951946"/>
            <a:ext cx="3048000" cy="954107"/>
          </a:xfrm>
          <a:prstGeom prst="rect">
            <a:avLst/>
          </a:prstGeom>
        </p:spPr>
        <p:txBody>
          <a:bodyPr wrap="square">
            <a:spAutoFit/>
          </a:bodyPr>
          <a:lstStyle/>
          <a:p>
            <a:pPr algn="ctr"/>
            <a:r>
              <a:rPr lang="en-US" sz="2800" b="1" dirty="0" smtClean="0">
                <a:solidFill>
                  <a:schemeClr val="bg1"/>
                </a:solidFill>
                <a:latin typeface="Aller" panose="02000503030000020004" pitchFamily="2" charset="0"/>
              </a:rPr>
              <a:t>Gen </a:t>
            </a:r>
            <a:r>
              <a:rPr lang="en-US" sz="2800" b="1" dirty="0">
                <a:solidFill>
                  <a:schemeClr val="bg1"/>
                </a:solidFill>
                <a:latin typeface="Aller" panose="02000503030000020004" pitchFamily="2" charset="0"/>
              </a:rPr>
              <a:t>12-18</a:t>
            </a:r>
          </a:p>
          <a:p>
            <a:pPr algn="ctr"/>
            <a:r>
              <a:rPr lang="en-US" sz="2800" b="1" dirty="0" smtClean="0">
                <a:solidFill>
                  <a:schemeClr val="bg1"/>
                </a:solidFill>
                <a:latin typeface="Aller" panose="02000503030000020004" pitchFamily="2" charset="0"/>
              </a:rPr>
              <a:t>Gen </a:t>
            </a:r>
            <a:r>
              <a:rPr lang="en-US" sz="2800" b="1" dirty="0">
                <a:solidFill>
                  <a:schemeClr val="bg1"/>
                </a:solidFill>
                <a:latin typeface="Aller" panose="02000503030000020004" pitchFamily="2" charset="0"/>
              </a:rPr>
              <a:t>26, 28</a:t>
            </a:r>
          </a:p>
        </p:txBody>
      </p:sp>
    </p:spTree>
    <p:extLst>
      <p:ext uri="{BB962C8B-B14F-4D97-AF65-F5344CB8AC3E}">
        <p14:creationId xmlns:p14="http://schemas.microsoft.com/office/powerpoint/2010/main" val="33399167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386687"/>
            <a:ext cx="8839200" cy="4876800"/>
          </a:xfrm>
          <a:effectLst>
            <a:outerShdw dist="35921" dir="2700000" algn="ctr" rotWithShape="0">
              <a:schemeClr val="tx2"/>
            </a:outerShdw>
          </a:effectLst>
        </p:spPr>
        <p:txBody>
          <a:bodyPr/>
          <a:lstStyle/>
          <a:p>
            <a:pPr algn="ctr" eaLnBrk="1" hangingPunct="1">
              <a:buFontTx/>
              <a:buNone/>
            </a:pPr>
            <a:r>
              <a:rPr lang="en-US" altLang="en-US" sz="6000" b="1" dirty="0" smtClean="0">
                <a:solidFill>
                  <a:srgbClr val="FFCC00"/>
                </a:solidFill>
                <a:latin typeface="Aller" pitchFamily="2" charset="0"/>
              </a:rPr>
              <a:t>Trauma &amp; Victimhood</a:t>
            </a:r>
          </a:p>
          <a:p>
            <a:pPr algn="ctr" eaLnBrk="1" hangingPunct="1">
              <a:buFontTx/>
              <a:buNone/>
            </a:pPr>
            <a:r>
              <a:rPr lang="en-US" altLang="en-US" sz="4400" b="1" dirty="0" smtClean="0">
                <a:solidFill>
                  <a:srgbClr val="FFCC00"/>
                </a:solidFill>
                <a:latin typeface="Aller" pitchFamily="2" charset="0"/>
              </a:rPr>
              <a:t>Have understandably led to:</a:t>
            </a:r>
            <a:endParaRPr lang="en-US" altLang="en-US" sz="4400" b="1" dirty="0">
              <a:solidFill>
                <a:srgbClr val="FFCC00"/>
              </a:solidFill>
              <a:latin typeface="Aller" pitchFamily="2" charset="0"/>
            </a:endParaRPr>
          </a:p>
          <a:p>
            <a:pPr algn="ctr" eaLnBrk="1" hangingPunct="1">
              <a:buFontTx/>
              <a:buNone/>
            </a:pPr>
            <a:endParaRPr lang="en-US" altLang="en-US" sz="3600" b="1" dirty="0" smtClean="0">
              <a:solidFill>
                <a:schemeClr val="bg1"/>
              </a:solidFill>
              <a:latin typeface="Aller" pitchFamily="2" charset="0"/>
            </a:endParaRPr>
          </a:p>
          <a:p>
            <a:pPr algn="ctr" eaLnBrk="1" hangingPunct="1">
              <a:buFontTx/>
              <a:buNone/>
            </a:pPr>
            <a:r>
              <a:rPr lang="en-US" altLang="en-US" sz="3600" b="1" dirty="0" smtClean="0">
                <a:solidFill>
                  <a:schemeClr val="bg1"/>
                </a:solidFill>
                <a:latin typeface="Aller" pitchFamily="2" charset="0"/>
              </a:rPr>
              <a:t>* Defensiveness toward critics</a:t>
            </a:r>
            <a:br>
              <a:rPr lang="en-US" altLang="en-US" sz="3600" b="1" dirty="0" smtClean="0">
                <a:solidFill>
                  <a:schemeClr val="bg1"/>
                </a:solidFill>
                <a:latin typeface="Aller" pitchFamily="2" charset="0"/>
              </a:rPr>
            </a:br>
            <a:r>
              <a:rPr lang="en-US" altLang="en-US" sz="3600" b="1" dirty="0" smtClean="0">
                <a:solidFill>
                  <a:schemeClr val="bg1"/>
                </a:solidFill>
                <a:latin typeface="Aller" pitchFamily="2" charset="0"/>
              </a:rPr>
              <a:t>* Contradictory narratives</a:t>
            </a:r>
            <a:br>
              <a:rPr lang="en-US" altLang="en-US" sz="3600" b="1" dirty="0" smtClean="0">
                <a:solidFill>
                  <a:schemeClr val="bg1"/>
                </a:solidFill>
                <a:latin typeface="Aller" pitchFamily="2" charset="0"/>
              </a:rPr>
            </a:br>
            <a:r>
              <a:rPr lang="en-US" altLang="en-US" sz="3600" b="1" dirty="0" smtClean="0">
                <a:solidFill>
                  <a:schemeClr val="bg1"/>
                </a:solidFill>
                <a:latin typeface="Aller" pitchFamily="2" charset="0"/>
              </a:rPr>
              <a:t>* Selective historiography</a:t>
            </a:r>
            <a:br>
              <a:rPr lang="en-US" altLang="en-US" sz="3600" b="1" dirty="0" smtClean="0">
                <a:solidFill>
                  <a:schemeClr val="bg1"/>
                </a:solidFill>
                <a:latin typeface="Aller" pitchFamily="2" charset="0"/>
              </a:rPr>
            </a:br>
            <a:r>
              <a:rPr lang="en-US" altLang="en-US" sz="3600" b="1" dirty="0" smtClean="0">
                <a:solidFill>
                  <a:schemeClr val="bg1"/>
                </a:solidFill>
                <a:latin typeface="Aller" pitchFamily="2" charset="0"/>
              </a:rPr>
              <a:t>* “invented people” charges</a:t>
            </a:r>
            <a:br>
              <a:rPr lang="en-US" altLang="en-US" sz="3600" b="1" dirty="0" smtClean="0">
                <a:solidFill>
                  <a:schemeClr val="bg1"/>
                </a:solidFill>
                <a:latin typeface="Aller" pitchFamily="2" charset="0"/>
              </a:rPr>
            </a:br>
            <a:r>
              <a:rPr lang="en-US" altLang="en-US" sz="3600" b="1" dirty="0" smtClean="0">
                <a:solidFill>
                  <a:schemeClr val="bg1"/>
                </a:solidFill>
                <a:latin typeface="Aller" pitchFamily="2" charset="0"/>
              </a:rPr>
              <a:t>* Fear-based/emotional rhetoric</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777598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0136"/>
            <a:ext cx="9457913" cy="6899313"/>
          </a:xfrm>
        </p:spPr>
      </p:pic>
      <p:sp>
        <p:nvSpPr>
          <p:cNvPr id="5" name="Rectangle 4"/>
          <p:cNvSpPr/>
          <p:nvPr/>
        </p:nvSpPr>
        <p:spPr>
          <a:xfrm>
            <a:off x="0" y="0"/>
            <a:ext cx="8686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7843" y="6248400"/>
            <a:ext cx="8686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057400" y="609600"/>
            <a:ext cx="4191000" cy="579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8584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60136"/>
            <a:ext cx="9457913" cy="6899313"/>
          </a:xfrm>
        </p:spPr>
      </p:pic>
      <p:sp>
        <p:nvSpPr>
          <p:cNvPr id="5" name="Rectangle 4"/>
          <p:cNvSpPr/>
          <p:nvPr/>
        </p:nvSpPr>
        <p:spPr>
          <a:xfrm>
            <a:off x="0" y="0"/>
            <a:ext cx="8686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7843" y="6248400"/>
            <a:ext cx="8686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7634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22" y="457200"/>
            <a:ext cx="9112278" cy="6071098"/>
          </a:xfrm>
        </p:spPr>
      </p:pic>
    </p:spTree>
    <p:extLst>
      <p:ext uri="{BB962C8B-B14F-4D97-AF65-F5344CB8AC3E}">
        <p14:creationId xmlns:p14="http://schemas.microsoft.com/office/powerpoint/2010/main" val="12544913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72" y="304800"/>
            <a:ext cx="9180063" cy="6324600"/>
          </a:xfrm>
        </p:spPr>
      </p:pic>
    </p:spTree>
    <p:extLst>
      <p:ext uri="{BB962C8B-B14F-4D97-AF65-F5344CB8AC3E}">
        <p14:creationId xmlns:p14="http://schemas.microsoft.com/office/powerpoint/2010/main" val="2438887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0359" y="0"/>
            <a:ext cx="12927530" cy="6858000"/>
          </a:xfrm>
        </p:spPr>
      </p:pic>
    </p:spTree>
    <p:extLst>
      <p:ext uri="{BB962C8B-B14F-4D97-AF65-F5344CB8AC3E}">
        <p14:creationId xmlns:p14="http://schemas.microsoft.com/office/powerpoint/2010/main" val="7493238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8400" y="406930"/>
            <a:ext cx="8212720" cy="615954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8" y="381000"/>
            <a:ext cx="4639102" cy="6185470"/>
          </a:xfrm>
          <a:prstGeom prst="rect">
            <a:avLst/>
          </a:prstGeom>
        </p:spPr>
      </p:pic>
    </p:spTree>
    <p:extLst>
      <p:ext uri="{BB962C8B-B14F-4D97-AF65-F5344CB8AC3E}">
        <p14:creationId xmlns:p14="http://schemas.microsoft.com/office/powerpoint/2010/main" val="26708686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lstStyle/>
          <a:p>
            <a:pPr marL="0" indent="0">
              <a:buNone/>
            </a:pPr>
            <a:r>
              <a:rPr lang="en-US" b="1" dirty="0" smtClean="0">
                <a:solidFill>
                  <a:schemeClr val="bg1"/>
                </a:solidFill>
                <a:latin typeface="Aller" panose="02000503030000020004" pitchFamily="2" charset="0"/>
              </a:rPr>
              <a:t>“</a:t>
            </a:r>
            <a:r>
              <a:rPr lang="en-US" b="1" dirty="0">
                <a:solidFill>
                  <a:schemeClr val="bg1"/>
                </a:solidFill>
                <a:latin typeface="Aller" panose="02000503030000020004" pitchFamily="2" charset="0"/>
              </a:rPr>
              <a:t>There is no conflict between Jewish and Palestinian nationalism because the Jewish nation is not in Palestine and the Palestinians are not a nation.” </a:t>
            </a:r>
            <a:r>
              <a:rPr lang="en-US" b="1" dirty="0" smtClean="0">
                <a:solidFill>
                  <a:schemeClr val="bg1"/>
                </a:solidFill>
                <a:latin typeface="Aller" panose="02000503030000020004" pitchFamily="2" charset="0"/>
              </a:rPr>
              <a:t> </a:t>
            </a:r>
          </a:p>
          <a:p>
            <a:pPr marL="0" indent="0" algn="r">
              <a:buNone/>
            </a:pPr>
            <a:r>
              <a:rPr lang="en-US" b="1" dirty="0" smtClean="0">
                <a:solidFill>
                  <a:schemeClr val="bg1"/>
                </a:solidFill>
                <a:latin typeface="Aller" panose="02000503030000020004" pitchFamily="2" charset="0"/>
              </a:rPr>
              <a:t>-David Ben </a:t>
            </a:r>
            <a:r>
              <a:rPr lang="en-US" b="1" dirty="0" err="1" smtClean="0">
                <a:solidFill>
                  <a:schemeClr val="bg1"/>
                </a:solidFill>
                <a:latin typeface="Aller" panose="02000503030000020004" pitchFamily="2" charset="0"/>
              </a:rPr>
              <a:t>Gurion</a:t>
            </a:r>
            <a:r>
              <a:rPr lang="en-US" b="1" dirty="0" smtClean="0">
                <a:solidFill>
                  <a:schemeClr val="bg1"/>
                </a:solidFill>
                <a:latin typeface="Aller" panose="02000503030000020004" pitchFamily="2" charset="0"/>
              </a:rPr>
              <a:t>, 1936</a:t>
            </a:r>
            <a:endParaRPr lang="en-US" b="1" dirty="0">
              <a:solidFill>
                <a:schemeClr val="bg1"/>
              </a:solidFill>
              <a:latin typeface="Aller" panose="02000503030000020004" pitchFamily="2" charset="0"/>
            </a:endParaRPr>
          </a:p>
          <a:p>
            <a:pPr marL="0" indent="0">
              <a:buNone/>
            </a:pPr>
            <a:endParaRPr lang="en-US" sz="2800" b="1" dirty="0" smtClean="0">
              <a:solidFill>
                <a:schemeClr val="bg1"/>
              </a:solidFill>
              <a:latin typeface="Aller" panose="02000503030000020004" pitchFamily="2" charset="0"/>
            </a:endParaRPr>
          </a:p>
          <a:p>
            <a:pPr marL="0" indent="0">
              <a:buNone/>
            </a:pPr>
            <a:r>
              <a:rPr lang="en-US" sz="2000" dirty="0" smtClean="0">
                <a:solidFill>
                  <a:schemeClr val="bg1"/>
                </a:solidFill>
                <a:latin typeface="Aller" panose="02000503030000020004" pitchFamily="2" charset="0"/>
              </a:rPr>
              <a:t>-</a:t>
            </a:r>
            <a:r>
              <a:rPr lang="en-US" sz="2000" dirty="0" err="1" smtClean="0">
                <a:solidFill>
                  <a:schemeClr val="bg1"/>
                </a:solidFill>
                <a:latin typeface="Aller" panose="02000503030000020004" pitchFamily="2" charset="0"/>
              </a:rPr>
              <a:t>Nur</a:t>
            </a:r>
            <a:r>
              <a:rPr lang="en-US" sz="2000" dirty="0" smtClean="0">
                <a:solidFill>
                  <a:schemeClr val="bg1"/>
                </a:solidFill>
                <a:latin typeface="Aller" panose="02000503030000020004" pitchFamily="2" charset="0"/>
              </a:rPr>
              <a:t> </a:t>
            </a:r>
            <a:r>
              <a:rPr lang="en-US" sz="2000" dirty="0" err="1" smtClean="0">
                <a:solidFill>
                  <a:schemeClr val="bg1"/>
                </a:solidFill>
                <a:latin typeface="Aller" panose="02000503030000020004" pitchFamily="2" charset="0"/>
              </a:rPr>
              <a:t>Masalha</a:t>
            </a:r>
            <a:r>
              <a:rPr lang="en-US" sz="2000" dirty="0" smtClean="0">
                <a:solidFill>
                  <a:schemeClr val="bg1"/>
                </a:solidFill>
                <a:latin typeface="Aller" panose="02000503030000020004" pitchFamily="2" charset="0"/>
              </a:rPr>
              <a:t/>
            </a:r>
            <a:br>
              <a:rPr lang="en-US" sz="2000" dirty="0" smtClean="0">
                <a:solidFill>
                  <a:schemeClr val="bg1"/>
                </a:solidFill>
                <a:latin typeface="Aller" panose="02000503030000020004" pitchFamily="2" charset="0"/>
              </a:rPr>
            </a:br>
            <a:r>
              <a:rPr lang="en-US" sz="2000" dirty="0" smtClean="0">
                <a:solidFill>
                  <a:schemeClr val="bg1"/>
                </a:solidFill>
                <a:latin typeface="Aller" panose="02000503030000020004" pitchFamily="2" charset="0"/>
              </a:rPr>
              <a:t>Expulsion </a:t>
            </a:r>
            <a:r>
              <a:rPr lang="en-US" sz="2000" dirty="0">
                <a:solidFill>
                  <a:schemeClr val="bg1"/>
                </a:solidFill>
                <a:latin typeface="Aller" panose="02000503030000020004" pitchFamily="2" charset="0"/>
              </a:rPr>
              <a:t>of the Palestinians: </a:t>
            </a:r>
            <a:r>
              <a:rPr lang="en-US" sz="2000" dirty="0" smtClean="0">
                <a:solidFill>
                  <a:schemeClr val="bg1"/>
                </a:solidFill>
                <a:latin typeface="Aller" panose="02000503030000020004" pitchFamily="2" charset="0"/>
              </a:rPr>
              <a:t/>
            </a:r>
            <a:br>
              <a:rPr lang="en-US" sz="2000" dirty="0" smtClean="0">
                <a:solidFill>
                  <a:schemeClr val="bg1"/>
                </a:solidFill>
                <a:latin typeface="Aller" panose="02000503030000020004" pitchFamily="2" charset="0"/>
              </a:rPr>
            </a:br>
            <a:r>
              <a:rPr lang="en-US" sz="2000" dirty="0" smtClean="0">
                <a:solidFill>
                  <a:schemeClr val="bg1"/>
                </a:solidFill>
                <a:latin typeface="Aller" panose="02000503030000020004" pitchFamily="2" charset="0"/>
              </a:rPr>
              <a:t>The </a:t>
            </a:r>
            <a:r>
              <a:rPr lang="en-US" sz="2000" dirty="0">
                <a:solidFill>
                  <a:schemeClr val="bg1"/>
                </a:solidFill>
                <a:latin typeface="Aller" panose="02000503030000020004" pitchFamily="2" charset="0"/>
              </a:rPr>
              <a:t>Concept of "Transfer" in Zionist Political Thought, </a:t>
            </a:r>
            <a:r>
              <a:rPr lang="en-US" sz="2000" dirty="0" smtClean="0">
                <a:solidFill>
                  <a:schemeClr val="bg1"/>
                </a:solidFill>
                <a:latin typeface="Aller" panose="02000503030000020004" pitchFamily="2" charset="0"/>
              </a:rPr>
              <a:t>1882-1948</a:t>
            </a:r>
            <a:endParaRPr lang="en-US" sz="2000" dirty="0">
              <a:latin typeface="Aller" panose="02000503030000020004" pitchFamily="2" charset="0"/>
            </a:endParaRPr>
          </a:p>
        </p:txBody>
      </p:sp>
    </p:spTree>
    <p:extLst>
      <p:ext uri="{BB962C8B-B14F-4D97-AF65-F5344CB8AC3E}">
        <p14:creationId xmlns:p14="http://schemas.microsoft.com/office/powerpoint/2010/main" val="8560285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81" y="914400"/>
            <a:ext cx="9134091" cy="5141140"/>
          </a:xfrm>
        </p:spPr>
      </p:pic>
      <p:sp>
        <p:nvSpPr>
          <p:cNvPr id="2" name="Rectangle 1"/>
          <p:cNvSpPr/>
          <p:nvPr/>
        </p:nvSpPr>
        <p:spPr>
          <a:xfrm>
            <a:off x="283671" y="152400"/>
            <a:ext cx="8643713" cy="1107996"/>
          </a:xfrm>
          <a:prstGeom prst="rect">
            <a:avLst/>
          </a:prstGeom>
        </p:spPr>
        <p:txBody>
          <a:bodyPr wrap="none">
            <a:spAutoFit/>
          </a:bodyPr>
          <a:lstStyle/>
          <a:p>
            <a:pPr algn="ctr" eaLnBrk="1" hangingPunct="1">
              <a:buFontTx/>
              <a:buNone/>
            </a:pPr>
            <a:r>
              <a:rPr lang="en-US" altLang="en-US" sz="6600" b="1" dirty="0">
                <a:solidFill>
                  <a:srgbClr val="FFCC00"/>
                </a:solidFill>
                <a:effectLst>
                  <a:outerShdw blurRad="38100" dist="38100" dir="2700000" algn="tl">
                    <a:srgbClr val="000000">
                      <a:alpha val="43137"/>
                    </a:srgbClr>
                  </a:outerShdw>
                </a:effectLst>
                <a:latin typeface="Aller" pitchFamily="2" charset="0"/>
              </a:rPr>
              <a:t>Trauma &amp; Victimhood</a:t>
            </a:r>
          </a:p>
        </p:txBody>
      </p:sp>
    </p:spTree>
    <p:extLst>
      <p:ext uri="{BB962C8B-B14F-4D97-AF65-F5344CB8AC3E}">
        <p14:creationId xmlns:p14="http://schemas.microsoft.com/office/powerpoint/2010/main" val="27252251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304800"/>
            <a:ext cx="8610600" cy="6400800"/>
          </a:xfrm>
        </p:spPr>
        <p:txBody>
          <a:bodyPr/>
          <a:lstStyle/>
          <a:p>
            <a:pPr marL="0" indent="0" algn="ctr">
              <a:buNone/>
            </a:pPr>
            <a:r>
              <a:rPr lang="en-US" sz="2800" b="1" dirty="0" err="1" smtClean="0">
                <a:solidFill>
                  <a:srgbClr val="FFCC00"/>
                </a:solidFill>
                <a:effectLst>
                  <a:outerShdw blurRad="38100" dist="38100" dir="2700000" algn="tl">
                    <a:srgbClr val="000000">
                      <a:alpha val="43137"/>
                    </a:srgbClr>
                  </a:outerShdw>
                </a:effectLst>
                <a:latin typeface="Aller" panose="02000503030000020004" pitchFamily="2" charset="0"/>
              </a:rPr>
              <a:t>Avigail</a:t>
            </a: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 </a:t>
            </a:r>
            <a:r>
              <a:rPr lang="en-US" sz="2800" b="1" dirty="0" err="1" smtClean="0">
                <a:solidFill>
                  <a:srgbClr val="FFCC00"/>
                </a:solidFill>
                <a:effectLst>
                  <a:outerShdw blurRad="38100" dist="38100" dir="2700000" algn="tl">
                    <a:srgbClr val="000000">
                      <a:alpha val="43137"/>
                    </a:srgbClr>
                  </a:outerShdw>
                </a:effectLst>
                <a:latin typeface="Aller" panose="02000503030000020004" pitchFamily="2" charset="0"/>
              </a:rPr>
              <a:t>Abarbanel</a:t>
            </a: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 </a:t>
            </a:r>
            <a:b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b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(Israeli-born psychotherapist/IDF veteran):</a:t>
            </a:r>
            <a:endParaRPr lang="en-US" sz="2800" b="1" dirty="0">
              <a:solidFill>
                <a:srgbClr val="FFCC00"/>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“From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 very young age, about 6 or 7 years old my generation was exposed to gruesome images of the Holocaust, piles of dead emaciated bodies, the mountains of shoes, the gates of Auschwitz, hungry and filthy children and adult prisoners in stripy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pajamas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peering desperately through barbed wire.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We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were taught Holocaust stories, real and fictional, about the life of children like us in the Ghettos under the Nazis: the ever present hunger, the crowded conditions, the daily struggle to survive, the uncertainty, heroic children risking their lives to smuggle food into the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ghettos…</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720930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p:txBody>
          <a:bodyPr/>
          <a:lstStyle/>
          <a:p>
            <a:pPr eaLnBrk="1" hangingPunct="1"/>
            <a:endParaRPr lang="en-US" altLang="en-US" smtClean="0"/>
          </a:p>
        </p:txBody>
      </p:sp>
      <p:pic>
        <p:nvPicPr>
          <p:cNvPr id="6147" name="Picture 3"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152399" y="0"/>
            <a:ext cx="9483388" cy="692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8" name="Group 4"/>
          <p:cNvGrpSpPr>
            <a:grpSpLocks/>
          </p:cNvGrpSpPr>
          <p:nvPr/>
        </p:nvGrpSpPr>
        <p:grpSpPr bwMode="auto">
          <a:xfrm>
            <a:off x="1204318" y="253044"/>
            <a:ext cx="5072063" cy="6248400"/>
            <a:chOff x="-551" y="159"/>
            <a:chExt cx="3251" cy="3984"/>
          </a:xfrm>
        </p:grpSpPr>
        <p:sp>
          <p:nvSpPr>
            <p:cNvPr id="6149" name="AutoShape 5"/>
            <p:cNvSpPr>
              <a:spLocks noChangeArrowheads="1"/>
            </p:cNvSpPr>
            <p:nvPr/>
          </p:nvSpPr>
          <p:spPr bwMode="auto">
            <a:xfrm>
              <a:off x="73" y="879"/>
              <a:ext cx="1440" cy="1680"/>
            </a:xfrm>
            <a:prstGeom prst="upDownArrowCallout">
              <a:avLst>
                <a:gd name="adj1" fmla="val 25000"/>
                <a:gd name="adj2" fmla="val 25000"/>
                <a:gd name="adj3" fmla="val 14583"/>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50" name="Text Box 6"/>
            <p:cNvSpPr txBox="1">
              <a:spLocks noChangeArrowheads="1"/>
            </p:cNvSpPr>
            <p:nvPr/>
          </p:nvSpPr>
          <p:spPr bwMode="auto">
            <a:xfrm>
              <a:off x="169" y="159"/>
              <a:ext cx="1355" cy="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dirty="0">
                  <a:solidFill>
                    <a:srgbClr val="FFFF00"/>
                  </a:solidFill>
                  <a:latin typeface="Lithograph" pitchFamily="2" charset="0"/>
                </a:rPr>
                <a:t>GOD</a:t>
              </a:r>
            </a:p>
          </p:txBody>
        </p:sp>
        <p:sp>
          <p:nvSpPr>
            <p:cNvPr id="6151" name="Oval 7"/>
            <p:cNvSpPr>
              <a:spLocks noChangeArrowheads="1"/>
            </p:cNvSpPr>
            <p:nvPr/>
          </p:nvSpPr>
          <p:spPr bwMode="auto">
            <a:xfrm>
              <a:off x="-551" y="2655"/>
              <a:ext cx="2784" cy="1488"/>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52" name="Text Box 8"/>
            <p:cNvSpPr txBox="1">
              <a:spLocks noChangeArrowheads="1"/>
            </p:cNvSpPr>
            <p:nvPr/>
          </p:nvSpPr>
          <p:spPr bwMode="auto">
            <a:xfrm>
              <a:off x="169" y="1360"/>
              <a:ext cx="1391" cy="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a:solidFill>
                    <a:srgbClr val="FFFF00"/>
                  </a:solidFill>
                  <a:latin typeface="Lithograph" pitchFamily="2" charset="0"/>
                </a:rPr>
                <a:t>Israel</a:t>
              </a:r>
            </a:p>
          </p:txBody>
        </p:sp>
        <p:sp>
          <p:nvSpPr>
            <p:cNvPr id="6153" name="Text Box 9"/>
            <p:cNvSpPr txBox="1">
              <a:spLocks noChangeArrowheads="1"/>
            </p:cNvSpPr>
            <p:nvPr/>
          </p:nvSpPr>
          <p:spPr bwMode="auto">
            <a:xfrm>
              <a:off x="-503" y="3140"/>
              <a:ext cx="2734" cy="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a:solidFill>
                    <a:srgbClr val="FFFF00"/>
                  </a:solidFill>
                  <a:latin typeface="Lithograph" pitchFamily="2" charset="0"/>
                </a:rPr>
                <a:t>The Nations</a:t>
              </a:r>
            </a:p>
          </p:txBody>
        </p:sp>
        <p:sp>
          <p:nvSpPr>
            <p:cNvPr id="6154" name="Text Box 10"/>
            <p:cNvSpPr txBox="1">
              <a:spLocks noChangeArrowheads="1"/>
            </p:cNvSpPr>
            <p:nvPr/>
          </p:nvSpPr>
          <p:spPr bwMode="auto">
            <a:xfrm>
              <a:off x="1657" y="1695"/>
              <a:ext cx="75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Torah</a:t>
              </a:r>
            </a:p>
          </p:txBody>
        </p:sp>
        <p:grpSp>
          <p:nvGrpSpPr>
            <p:cNvPr id="6155" name="Group 11"/>
            <p:cNvGrpSpPr>
              <a:grpSpLocks/>
            </p:cNvGrpSpPr>
            <p:nvPr/>
          </p:nvGrpSpPr>
          <p:grpSpPr bwMode="auto">
            <a:xfrm>
              <a:off x="1704" y="1072"/>
              <a:ext cx="672" cy="578"/>
              <a:chOff x="3000" y="640"/>
              <a:chExt cx="672" cy="578"/>
            </a:xfrm>
          </p:grpSpPr>
          <p:grpSp>
            <p:nvGrpSpPr>
              <p:cNvPr id="6158" name="Group 12"/>
              <p:cNvGrpSpPr>
                <a:grpSpLocks/>
              </p:cNvGrpSpPr>
              <p:nvPr/>
            </p:nvGrpSpPr>
            <p:grpSpPr bwMode="auto">
              <a:xfrm>
                <a:off x="3000" y="640"/>
                <a:ext cx="672" cy="578"/>
                <a:chOff x="3170" y="740"/>
                <a:chExt cx="528" cy="481"/>
              </a:xfrm>
            </p:grpSpPr>
            <p:sp>
              <p:nvSpPr>
                <p:cNvPr id="6167" name="AutoShape 13"/>
                <p:cNvSpPr>
                  <a:spLocks noChangeArrowheads="1"/>
                </p:cNvSpPr>
                <p:nvPr/>
              </p:nvSpPr>
              <p:spPr bwMode="auto">
                <a:xfrm rot="16390789">
                  <a:off x="3314" y="836"/>
                  <a:ext cx="480" cy="288"/>
                </a:xfrm>
                <a:prstGeom prst="flowChartDelay">
                  <a:avLst/>
                </a:prstGeom>
                <a:blipFill dpi="0" rotWithShape="1">
                  <a:blip r:embed="rId3"/>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68" name="AutoShape 14"/>
                <p:cNvSpPr>
                  <a:spLocks noChangeArrowheads="1"/>
                </p:cNvSpPr>
                <p:nvPr/>
              </p:nvSpPr>
              <p:spPr bwMode="auto">
                <a:xfrm rot="16390789">
                  <a:off x="3074" y="837"/>
                  <a:ext cx="480" cy="288"/>
                </a:xfrm>
                <a:prstGeom prst="flowChartDelay">
                  <a:avLst/>
                </a:prstGeom>
                <a:blipFill dpi="0" rotWithShape="1">
                  <a:blip r:embed="rId3"/>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sp>
            <p:nvSpPr>
              <p:cNvPr id="6159" name="Line 15"/>
              <p:cNvSpPr>
                <a:spLocks noChangeShapeType="1"/>
              </p:cNvSpPr>
              <p:nvPr/>
            </p:nvSpPr>
            <p:spPr bwMode="auto">
              <a:xfrm>
                <a:off x="3097" y="831"/>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0" name="Line 16"/>
              <p:cNvSpPr>
                <a:spLocks noChangeShapeType="1"/>
              </p:cNvSpPr>
              <p:nvPr/>
            </p:nvSpPr>
            <p:spPr bwMode="auto">
              <a:xfrm>
                <a:off x="3097" y="927"/>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1" name="Line 17"/>
              <p:cNvSpPr>
                <a:spLocks noChangeShapeType="1"/>
              </p:cNvSpPr>
              <p:nvPr/>
            </p:nvSpPr>
            <p:spPr bwMode="auto">
              <a:xfrm>
                <a:off x="3049" y="1023"/>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2" name="Line 18"/>
              <p:cNvSpPr>
                <a:spLocks noChangeShapeType="1"/>
              </p:cNvSpPr>
              <p:nvPr/>
            </p:nvSpPr>
            <p:spPr bwMode="auto">
              <a:xfrm>
                <a:off x="3049" y="1119"/>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Line 19"/>
              <p:cNvSpPr>
                <a:spLocks noChangeShapeType="1"/>
              </p:cNvSpPr>
              <p:nvPr/>
            </p:nvSpPr>
            <p:spPr bwMode="auto">
              <a:xfrm>
                <a:off x="3385" y="831"/>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Line 20"/>
              <p:cNvSpPr>
                <a:spLocks noChangeShapeType="1"/>
              </p:cNvSpPr>
              <p:nvPr/>
            </p:nvSpPr>
            <p:spPr bwMode="auto">
              <a:xfrm>
                <a:off x="3385" y="927"/>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5" name="Line 21"/>
              <p:cNvSpPr>
                <a:spLocks noChangeShapeType="1"/>
              </p:cNvSpPr>
              <p:nvPr/>
            </p:nvSpPr>
            <p:spPr bwMode="auto">
              <a:xfrm>
                <a:off x="3385" y="1023"/>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6" name="Line 22"/>
              <p:cNvSpPr>
                <a:spLocks noChangeShapeType="1"/>
              </p:cNvSpPr>
              <p:nvPr/>
            </p:nvSpPr>
            <p:spPr bwMode="auto">
              <a:xfrm>
                <a:off x="3385" y="1119"/>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56" name="Text Box 23"/>
            <p:cNvSpPr txBox="1">
              <a:spLocks noChangeArrowheads="1"/>
            </p:cNvSpPr>
            <p:nvPr/>
          </p:nvSpPr>
          <p:spPr bwMode="auto">
            <a:xfrm>
              <a:off x="1562" y="831"/>
              <a:ext cx="1138" cy="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6157" name="Text Box 24"/>
            <p:cNvSpPr txBox="1">
              <a:spLocks noChangeArrowheads="1"/>
            </p:cNvSpPr>
            <p:nvPr/>
          </p:nvSpPr>
          <p:spPr bwMode="auto">
            <a:xfrm>
              <a:off x="217" y="1743"/>
              <a:ext cx="1103"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dirty="0">
                  <a:solidFill>
                    <a:srgbClr val="FFFF00"/>
                  </a:solidFill>
                </a:rPr>
                <a:t>IIIIIIIIIIII</a:t>
              </a:r>
            </a:p>
          </p:txBody>
        </p:sp>
      </p:grpSp>
      <p:sp>
        <p:nvSpPr>
          <p:cNvPr id="25" name="TextBox 24"/>
          <p:cNvSpPr txBox="1"/>
          <p:nvPr/>
        </p:nvSpPr>
        <p:spPr>
          <a:xfrm>
            <a:off x="5388653" y="2436220"/>
            <a:ext cx="3535447" cy="1815882"/>
          </a:xfrm>
          <a:prstGeom prst="rect">
            <a:avLst/>
          </a:prstGeom>
          <a:noFill/>
        </p:spPr>
        <p:txBody>
          <a:bodyPr wrap="square" rtlCol="0">
            <a:spAutoFit/>
          </a:bodyPr>
          <a:lstStyle/>
          <a:p>
            <a:pPr algn="ctr"/>
            <a:r>
              <a:rPr lang="en-US" sz="2800" b="1" dirty="0" err="1" smtClean="0">
                <a:solidFill>
                  <a:schemeClr val="bg1"/>
                </a:solidFill>
                <a:latin typeface="Aller" panose="02000503030000020004" pitchFamily="2" charset="0"/>
              </a:rPr>
              <a:t>Exod</a:t>
            </a:r>
            <a:r>
              <a:rPr lang="en-US" sz="2800" b="1" dirty="0" smtClean="0">
                <a:solidFill>
                  <a:schemeClr val="bg1"/>
                </a:solidFill>
                <a:latin typeface="Aller" panose="02000503030000020004" pitchFamily="2" charset="0"/>
              </a:rPr>
              <a:t> 19-20</a:t>
            </a:r>
          </a:p>
          <a:p>
            <a:pPr algn="ctr"/>
            <a:r>
              <a:rPr lang="en-US" sz="2800" b="1" dirty="0" smtClean="0">
                <a:solidFill>
                  <a:schemeClr val="bg1"/>
                </a:solidFill>
                <a:latin typeface="Aller" panose="02000503030000020004" pitchFamily="2" charset="0"/>
              </a:rPr>
              <a:t>Lev 18-20</a:t>
            </a:r>
          </a:p>
          <a:p>
            <a:pPr algn="ctr"/>
            <a:r>
              <a:rPr lang="en-US" sz="2800" b="1" dirty="0" err="1" smtClean="0">
                <a:solidFill>
                  <a:schemeClr val="bg1"/>
                </a:solidFill>
                <a:latin typeface="Aller" panose="02000503030000020004" pitchFamily="2" charset="0"/>
              </a:rPr>
              <a:t>Deut</a:t>
            </a:r>
            <a:r>
              <a:rPr lang="en-US" sz="2800" b="1" dirty="0" smtClean="0">
                <a:solidFill>
                  <a:schemeClr val="bg1"/>
                </a:solidFill>
                <a:latin typeface="Aller" panose="02000503030000020004" pitchFamily="2" charset="0"/>
              </a:rPr>
              <a:t> 4-5</a:t>
            </a:r>
          </a:p>
          <a:p>
            <a:pPr algn="ctr"/>
            <a:r>
              <a:rPr lang="en-US" sz="2800" b="1" dirty="0" err="1" smtClean="0">
                <a:solidFill>
                  <a:schemeClr val="bg1"/>
                </a:solidFill>
                <a:latin typeface="Aller" panose="02000503030000020004" pitchFamily="2" charset="0"/>
              </a:rPr>
              <a:t>Deut</a:t>
            </a:r>
            <a:r>
              <a:rPr lang="en-US" sz="2800" b="1" dirty="0" smtClean="0">
                <a:solidFill>
                  <a:schemeClr val="bg1"/>
                </a:solidFill>
                <a:latin typeface="Aller" panose="02000503030000020004" pitchFamily="2" charset="0"/>
              </a:rPr>
              <a:t> 27-28</a:t>
            </a:r>
            <a:endParaRPr lang="en-US" sz="2800" b="1" dirty="0">
              <a:solidFill>
                <a:schemeClr val="bg1"/>
              </a:solidFill>
              <a:latin typeface="Aller" panose="02000503030000020004" pitchFamily="2"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304800"/>
            <a:ext cx="8610600" cy="6400800"/>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and the constant terror of cold-hearted SS soldiers, their guns and their dogs. The messages were crystal clear: ‘This could be you because you are Jewish. The only reason it isn’t, is not because they won’t try to do it to you—they almost certainly will do this again—but because you are here in Israel. The Holocaust victims were weak Jews but you are an Israeli Jew, and you must grow up to be strong. Israel is the only protection you have against being like one of these children in the stories or in the photos. You must help make Israel strong and do everything you can to make sure it survives, so that you don’t end up like these Holocaust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children.</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7959800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304800"/>
            <a:ext cx="8610600" cy="6400800"/>
          </a:xfrm>
        </p:spPr>
        <p:txBody>
          <a:bodyPr/>
          <a:lstStyle/>
          <a:p>
            <a:pPr marL="0" indent="0" algn="ctr">
              <a:buNone/>
            </a:pPr>
            <a:r>
              <a:rPr lang="en-US" sz="2800" b="1" dirty="0" err="1" smtClean="0">
                <a:solidFill>
                  <a:srgbClr val="FFCC00"/>
                </a:solidFill>
                <a:effectLst>
                  <a:outerShdw blurRad="38100" dist="38100" dir="2700000" algn="tl">
                    <a:srgbClr val="000000">
                      <a:alpha val="43137"/>
                    </a:srgbClr>
                  </a:outerShdw>
                </a:effectLst>
                <a:latin typeface="Aller" panose="02000503030000020004" pitchFamily="2" charset="0"/>
              </a:rPr>
              <a:t>Abarbenal</a:t>
            </a: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 “</a:t>
            </a:r>
            <a:r>
              <a:rPr lang="en-US" sz="2800" b="1" i="1" dirty="0" smtClean="0">
                <a:solidFill>
                  <a:srgbClr val="FFCC00"/>
                </a:solidFill>
                <a:effectLst>
                  <a:outerShdw blurRad="38100" dist="38100" dir="2700000" algn="tl">
                    <a:srgbClr val="000000">
                      <a:alpha val="43137"/>
                    </a:srgbClr>
                  </a:outerShdw>
                </a:effectLst>
                <a:latin typeface="Aller" panose="02000503030000020004" pitchFamily="2" charset="0"/>
              </a:rPr>
              <a:t>Shoah-centric” </a:t>
            </a:r>
            <a:r>
              <a:rPr lang="en-US" sz="2800" b="1" dirty="0" smtClean="0">
                <a:solidFill>
                  <a:srgbClr val="FFCC00"/>
                </a:solidFill>
                <a:effectLst>
                  <a:outerShdw blurRad="38100" dist="38100" dir="2700000" algn="tl">
                    <a:srgbClr val="000000">
                      <a:alpha val="43137"/>
                    </a:srgbClr>
                  </a:outerShdw>
                </a:effectLst>
                <a:latin typeface="Aller" panose="02000503030000020004" pitchFamily="2" charset="0"/>
              </a:rPr>
              <a:t>view</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We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are Jews and therefore everyone hates us; everyone hates us because we are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Jews. This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hatred cannot be changed. Hatred of Jews is in the blood of every gentile and is passed on genetically. It’s like a mental illness that can’t go away</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Even those who don’t exactly hate us were not prepared to stick up for us when we were in trouble, therefore non-Jews can never be trusted. There are ‘good gentiles’ and ‘bad gentiles’ but we can’t really trust even the good ones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313660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533400"/>
            <a:ext cx="8610600" cy="6400800"/>
          </a:xfrm>
        </p:spPr>
        <p:txBody>
          <a:bodyPr/>
          <a:lstStyle/>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This is our fate from the beginning of our existence. The Jewish people have been despised and persecuted from their beginnings. There is a continuous history leading up from biblical times to the present day. It’s never changed. Hitler and Pharaoh of the Exodus story are the same.</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 Holocaust is the ultimate proof that Jews cannot be safe among non-Jews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This must never happen to us again. It happened to us because we were weak therefore we must become very powerful and never let anyone push us around</a:t>
            </a:r>
            <a:r>
              <a:rPr lang="en-US" sz="2800" b="1" dirty="0">
                <a:solidFill>
                  <a:schemeClr val="bg1"/>
                </a:solidFill>
                <a:latin typeface="Aller" panose="02000503030000020004" pitchFamily="2" charset="0"/>
              </a:rPr>
              <a:t>.</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25614485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475397"/>
            <a:ext cx="8610600" cy="6400800"/>
          </a:xfrm>
        </p:spPr>
        <p:txBody>
          <a:bodyPr/>
          <a:lstStyle/>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Israel is the only safe haven for Jews and must remain under Jewish sovereignty. It must always guarantee special rights for Jews, like the Right of Return, so that no Jew anywhere will ever find him or herself in the same situation as the Jews who were victims of pogroms and of the Holocaust</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We will never be safe until all foreigners and Arabs in particular are pushed away from our borders. We can only be safe among our own people.</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42461635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457200"/>
            <a:ext cx="8610600" cy="6400800"/>
          </a:xfrm>
        </p:spPr>
        <p:txBody>
          <a:bodyPr/>
          <a:lstStyle/>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We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have a right to hurt others because we have been hurt—the principle of ‘destructive entitlement’ (a term from family therapy) is at the heart of Jewish-Israeli culture.</a:t>
            </a:r>
          </a:p>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Another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Holocaust is imminent. Jews from around the world must have a place to run to when it happens. Israel needs to have enough land and resources to take in 12 million Jews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Jews have a special relationship with God. Jews are more ethical and moral than all other people. By extension Israel as a Jewish state is a more moral and noble country than other countries. It is ‘the only democracy in the Middle East’.</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a:solidFill>
                <a:schemeClr val="bg1"/>
              </a:solidFill>
              <a:latin typeface="Aller" panose="02000503030000020004" pitchFamily="2" charset="0"/>
            </a:endParaRPr>
          </a:p>
        </p:txBody>
      </p:sp>
    </p:spTree>
    <p:extLst>
      <p:ext uri="{BB962C8B-B14F-4D97-AF65-F5344CB8AC3E}">
        <p14:creationId xmlns:p14="http://schemas.microsoft.com/office/powerpoint/2010/main" val="17372269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533400"/>
            <a:ext cx="8610600" cy="6400800"/>
          </a:xfrm>
        </p:spPr>
        <p:txBody>
          <a:bodyPr/>
          <a:lstStyle/>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Israeli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wars are different to other people’s wars. Our wars are just and are all ‘wars of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no-choice.</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Our occupation is different to other occupations. We treat the Palestinians better than occupied people in other places. We cannot possibly be compared with other bad countries who do bad things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Our colonization of Palestinian lands is different too. First, it’s our land anyway, and second, as Jews we didn’t have a choice. What did you want us to do—die in the Diaspora?</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Our suffering is greater and more special than the suffering of anyone else.</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808987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533400"/>
            <a:ext cx="8610600" cy="6400800"/>
          </a:xfrm>
        </p:spPr>
        <p:txBody>
          <a:bodyPr/>
          <a:lstStyle/>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Even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 hatred of Jews is not like other types of racism. It’s different and special. The Holocaust is proof of that. The Holocaust is unlike any other genocide in human history</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Criticism of Israel is not like criticism of other countries. It is anti-Semitism in modern disguise. </a:t>
            </a: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By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extension any Jew who criticizes Israel is aiding and abetting not only the enemies of Israel but the enemies of the Jews in general, and are therefore traitors. To be a traitor you must be mentally defective in some way. Healthy people are loyal to their group no matter what.</a:t>
            </a:r>
          </a:p>
          <a:p>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134791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brightnessContrast bright="-68000" contrast="-40000"/>
                    </a14:imgEffect>
                  </a14:imgLayer>
                </a14:imgProps>
              </a:ext>
              <a:ext uri="{28A0092B-C50C-407E-A947-70E740481C1C}">
                <a14:useLocalDpi xmlns:a14="http://schemas.microsoft.com/office/drawing/2010/main" val="0"/>
              </a:ext>
            </a:extLst>
          </a:blip>
          <a:stretch>
            <a:fillRect/>
          </a:stretch>
        </p:blipFill>
        <p:spPr bwMode="auto">
          <a:xfrm>
            <a:off x="38481" y="914400"/>
            <a:ext cx="9134091" cy="514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04800" y="457200"/>
            <a:ext cx="8610600" cy="6400800"/>
          </a:xfrm>
        </p:spPr>
        <p:txBody>
          <a:bodyPr/>
          <a:lstStyle/>
          <a:p>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Our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survival is more important than the survival of anyone else. We have more right to exist than they do. Our love for our children and our families is superior to that of others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Israel’s strategic enemies hate Israel because it is a Jewish state. Their hatred has nothing to do with anything Israel might have done.</a:t>
            </a:r>
          </a:p>
          <a:p>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Opposition to Israel in the region has nothing to do with sympathy towards the Palestinians and everything to do with anti-Semitism. Arabs and Muslims in general hate Jews.</a:t>
            </a:r>
          </a:p>
          <a:p>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2949447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60" y="5971"/>
            <a:ext cx="9136039" cy="6852029"/>
          </a:xfrm>
        </p:spPr>
      </p:pic>
    </p:spTree>
    <p:extLst>
      <p:ext uri="{BB962C8B-B14F-4D97-AF65-F5344CB8AC3E}">
        <p14:creationId xmlns:p14="http://schemas.microsoft.com/office/powerpoint/2010/main" val="526216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1391" y="1143000"/>
            <a:ext cx="5046574" cy="3139321"/>
          </a:xfrm>
          <a:prstGeom prst="rect">
            <a:avLst/>
          </a:prstGeom>
        </p:spPr>
        <p:txBody>
          <a:bodyPr wrap="none">
            <a:spAutoFit/>
          </a:bodyPr>
          <a:lstStyle/>
          <a:p>
            <a:pPr algn="ctr" eaLnBrk="1" hangingPunct="1">
              <a:buFontTx/>
              <a:buNone/>
            </a:pPr>
            <a:r>
              <a:rPr lang="en-US" altLang="en-US" sz="6600" b="1" dirty="0" smtClean="0">
                <a:solidFill>
                  <a:srgbClr val="FFCC00"/>
                </a:solidFill>
                <a:effectLst>
                  <a:outerShdw blurRad="38100" dist="38100" dir="2700000" algn="tl">
                    <a:srgbClr val="000000">
                      <a:alpha val="43137"/>
                    </a:srgbClr>
                  </a:outerShdw>
                </a:effectLst>
                <a:latin typeface="Aller" pitchFamily="2" charset="0"/>
              </a:rPr>
              <a:t>Fear-based,</a:t>
            </a:r>
          </a:p>
          <a:p>
            <a:pPr algn="ctr" eaLnBrk="1" hangingPunct="1">
              <a:buFontTx/>
              <a:buNone/>
            </a:pPr>
            <a:r>
              <a:rPr lang="en-US" altLang="en-US" sz="6600" b="1" dirty="0" smtClean="0">
                <a:solidFill>
                  <a:srgbClr val="FFCC00"/>
                </a:solidFill>
                <a:effectLst>
                  <a:outerShdw blurRad="38100" dist="38100" dir="2700000" algn="tl">
                    <a:srgbClr val="000000">
                      <a:alpha val="43137"/>
                    </a:srgbClr>
                  </a:outerShdw>
                </a:effectLst>
                <a:latin typeface="Aller" pitchFamily="2" charset="0"/>
              </a:rPr>
              <a:t>nationalistic</a:t>
            </a:r>
          </a:p>
          <a:p>
            <a:pPr algn="ctr" eaLnBrk="1" hangingPunct="1">
              <a:buFontTx/>
              <a:buNone/>
            </a:pPr>
            <a:r>
              <a:rPr lang="en-US" altLang="en-US" sz="6600" b="1" dirty="0" smtClean="0">
                <a:solidFill>
                  <a:srgbClr val="FFCC00"/>
                </a:solidFill>
                <a:effectLst>
                  <a:outerShdw blurRad="38100" dist="38100" dir="2700000" algn="tl">
                    <a:srgbClr val="000000">
                      <a:alpha val="43137"/>
                    </a:srgbClr>
                  </a:outerShdw>
                </a:effectLst>
                <a:latin typeface="Aller" pitchFamily="2" charset="0"/>
              </a:rPr>
              <a:t>worldview</a:t>
            </a:r>
            <a:endParaRPr lang="en-US" altLang="en-US" sz="6600" b="1" dirty="0">
              <a:solidFill>
                <a:srgbClr val="FFCC00"/>
              </a:solidFill>
              <a:effectLst>
                <a:outerShdw blurRad="38100" dist="38100" dir="2700000" algn="tl">
                  <a:srgbClr val="000000">
                    <a:alpha val="43137"/>
                  </a:srgbClr>
                </a:outerShdw>
              </a:effectLst>
              <a:latin typeface="Aller" pitchFamily="2" charset="0"/>
            </a:endParaRPr>
          </a:p>
        </p:txBody>
      </p:sp>
    </p:spTree>
    <p:extLst>
      <p:ext uri="{BB962C8B-B14F-4D97-AF65-F5344CB8AC3E}">
        <p14:creationId xmlns:p14="http://schemas.microsoft.com/office/powerpoint/2010/main" val="2636348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altLang="en-US" smtClean="0"/>
          </a:p>
        </p:txBody>
      </p:sp>
      <p:sp>
        <p:nvSpPr>
          <p:cNvPr id="8195" name="Rectangle 3"/>
          <p:cNvSpPr>
            <a:spLocks noGrp="1" noChangeArrowheads="1"/>
          </p:cNvSpPr>
          <p:nvPr>
            <p:ph type="body" idx="1"/>
          </p:nvPr>
        </p:nvSpPr>
        <p:spPr/>
        <p:txBody>
          <a:bodyPr/>
          <a:lstStyle/>
          <a:p>
            <a:pPr eaLnBrk="1" hangingPunct="1"/>
            <a:endParaRPr lang="en-US" altLang="en-US" smtClean="0"/>
          </a:p>
        </p:txBody>
      </p:sp>
      <p:pic>
        <p:nvPicPr>
          <p:cNvPr id="8196"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0" y="295275"/>
            <a:ext cx="89916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AutoShape 5"/>
          <p:cNvSpPr>
            <a:spLocks noChangeArrowheads="1"/>
          </p:cNvSpPr>
          <p:nvPr/>
        </p:nvSpPr>
        <p:spPr bwMode="auto">
          <a:xfrm>
            <a:off x="3505200" y="1371600"/>
            <a:ext cx="2286000" cy="2667000"/>
          </a:xfrm>
          <a:prstGeom prst="upDownArrowCallout">
            <a:avLst>
              <a:gd name="adj1" fmla="val 25000"/>
              <a:gd name="adj2" fmla="val 25000"/>
              <a:gd name="adj3" fmla="val 14583"/>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198" name="Text Box 6"/>
          <p:cNvSpPr txBox="1">
            <a:spLocks noChangeArrowheads="1"/>
          </p:cNvSpPr>
          <p:nvPr/>
        </p:nvSpPr>
        <p:spPr bwMode="auto">
          <a:xfrm>
            <a:off x="3657600" y="228600"/>
            <a:ext cx="2112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a:solidFill>
                  <a:srgbClr val="FFFF00"/>
                </a:solidFill>
                <a:latin typeface="Lithograph" pitchFamily="2" charset="0"/>
              </a:rPr>
              <a:t>GOD</a:t>
            </a:r>
          </a:p>
        </p:txBody>
      </p:sp>
      <p:sp>
        <p:nvSpPr>
          <p:cNvPr id="8199" name="Oval 7"/>
          <p:cNvSpPr>
            <a:spLocks noChangeArrowheads="1"/>
          </p:cNvSpPr>
          <p:nvPr/>
        </p:nvSpPr>
        <p:spPr bwMode="auto">
          <a:xfrm>
            <a:off x="2514600" y="4191000"/>
            <a:ext cx="4419600" cy="2362200"/>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00" name="Text Box 8"/>
          <p:cNvSpPr txBox="1">
            <a:spLocks noChangeArrowheads="1"/>
          </p:cNvSpPr>
          <p:nvPr/>
        </p:nvSpPr>
        <p:spPr bwMode="auto">
          <a:xfrm>
            <a:off x="3810000" y="21336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a:solidFill>
                  <a:srgbClr val="FFFF00"/>
                </a:solidFill>
                <a:latin typeface="Lithograph" pitchFamily="2" charset="0"/>
              </a:rPr>
              <a:t>Jesus</a:t>
            </a:r>
          </a:p>
        </p:txBody>
      </p:sp>
      <p:sp>
        <p:nvSpPr>
          <p:cNvPr id="8201" name="Text Box 9"/>
          <p:cNvSpPr txBox="1">
            <a:spLocks noChangeArrowheads="1"/>
          </p:cNvSpPr>
          <p:nvPr/>
        </p:nvSpPr>
        <p:spPr bwMode="auto">
          <a:xfrm>
            <a:off x="2590800" y="4937125"/>
            <a:ext cx="4262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a:solidFill>
                  <a:srgbClr val="FFFF00"/>
                </a:solidFill>
                <a:latin typeface="Lithograph" pitchFamily="2" charset="0"/>
              </a:rPr>
              <a:t>The Nations</a:t>
            </a:r>
          </a:p>
        </p:txBody>
      </p:sp>
      <p:sp>
        <p:nvSpPr>
          <p:cNvPr id="8202" name="Text Box 10"/>
          <p:cNvSpPr txBox="1">
            <a:spLocks noChangeArrowheads="1"/>
          </p:cNvSpPr>
          <p:nvPr/>
        </p:nvSpPr>
        <p:spPr bwMode="auto">
          <a:xfrm>
            <a:off x="5791200" y="2743200"/>
            <a:ext cx="1798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rgbClr val="FFFF00"/>
                </a:solidFill>
                <a:latin typeface="Lithograph" pitchFamily="2" charset="0"/>
              </a:rPr>
              <a:t>Holy Spirit</a:t>
            </a:r>
          </a:p>
        </p:txBody>
      </p:sp>
      <p:sp>
        <p:nvSpPr>
          <p:cNvPr id="8203" name="Text Box 11"/>
          <p:cNvSpPr txBox="1">
            <a:spLocks noChangeArrowheads="1"/>
          </p:cNvSpPr>
          <p:nvPr/>
        </p:nvSpPr>
        <p:spPr bwMode="auto">
          <a:xfrm>
            <a:off x="5867400" y="1295400"/>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8204" name="AutoShape 12"/>
          <p:cNvSpPr>
            <a:spLocks noChangeArrowheads="1"/>
          </p:cNvSpPr>
          <p:nvPr/>
        </p:nvSpPr>
        <p:spPr bwMode="auto">
          <a:xfrm>
            <a:off x="6096000" y="1676400"/>
            <a:ext cx="1143000" cy="1066800"/>
          </a:xfrm>
          <a:custGeom>
            <a:avLst/>
            <a:gdLst>
              <a:gd name="T0" fmla="*/ 574675 w 21600"/>
              <a:gd name="T1" fmla="*/ 108014 h 21600"/>
              <a:gd name="T2" fmla="*/ 154940 w 21600"/>
              <a:gd name="T3" fmla="*/ 533400 h 21600"/>
              <a:gd name="T4" fmla="*/ 574675 w 21600"/>
              <a:gd name="T5" fmla="*/ 1066800 h 21600"/>
              <a:gd name="T6" fmla="*/ 988060 w 21600"/>
              <a:gd name="T7" fmla="*/ 5334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F200"/>
              </a:gs>
              <a:gs pos="45000">
                <a:srgbClr val="FF7A00"/>
              </a:gs>
              <a:gs pos="70000">
                <a:srgbClr val="FF0300"/>
              </a:gs>
              <a:gs pos="100000">
                <a:srgbClr val="4D0808"/>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 name="Line 13"/>
          <p:cNvSpPr>
            <a:spLocks noChangeShapeType="1"/>
          </p:cNvSpPr>
          <p:nvPr/>
        </p:nvSpPr>
        <p:spPr bwMode="auto">
          <a:xfrm>
            <a:off x="6324600" y="1981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6" name="Line 14"/>
          <p:cNvSpPr>
            <a:spLocks noChangeShapeType="1"/>
          </p:cNvSpPr>
          <p:nvPr/>
        </p:nvSpPr>
        <p:spPr bwMode="auto">
          <a:xfrm>
            <a:off x="6324600" y="21336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7" name="Line 15"/>
          <p:cNvSpPr>
            <a:spLocks noChangeShapeType="1"/>
          </p:cNvSpPr>
          <p:nvPr/>
        </p:nvSpPr>
        <p:spPr bwMode="auto">
          <a:xfrm>
            <a:off x="6477000" y="22860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8" name="Line 16"/>
          <p:cNvSpPr>
            <a:spLocks noChangeShapeType="1"/>
          </p:cNvSpPr>
          <p:nvPr/>
        </p:nvSpPr>
        <p:spPr bwMode="auto">
          <a:xfrm>
            <a:off x="65532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9" name="Line 17"/>
          <p:cNvSpPr>
            <a:spLocks noChangeShapeType="1"/>
          </p:cNvSpPr>
          <p:nvPr/>
        </p:nvSpPr>
        <p:spPr bwMode="auto">
          <a:xfrm>
            <a:off x="6324600" y="1828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0" name="Line 18"/>
          <p:cNvSpPr>
            <a:spLocks noChangeShapeType="1"/>
          </p:cNvSpPr>
          <p:nvPr/>
        </p:nvSpPr>
        <p:spPr bwMode="auto">
          <a:xfrm>
            <a:off x="6781800" y="1828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1" name="Text Box 19"/>
          <p:cNvSpPr txBox="1">
            <a:spLocks noChangeArrowheads="1"/>
          </p:cNvSpPr>
          <p:nvPr/>
        </p:nvSpPr>
        <p:spPr bwMode="auto">
          <a:xfrm>
            <a:off x="3733800" y="2743200"/>
            <a:ext cx="175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3200">
                <a:solidFill>
                  <a:srgbClr val="FFFF00"/>
                </a:solidFill>
              </a:rPr>
              <a:t>IIIIIIIIIIII</a:t>
            </a:r>
          </a:p>
        </p:txBody>
      </p:sp>
      <p:sp>
        <p:nvSpPr>
          <p:cNvPr id="8212" name="Rectangle 20"/>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4400">
              <a:solidFill>
                <a:schemeClr val="tx2"/>
              </a:solidFill>
            </a:endParaRPr>
          </a:p>
        </p:txBody>
      </p:sp>
      <p:sp>
        <p:nvSpPr>
          <p:cNvPr id="8213" name="Rectangle 21"/>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a:p>
        </p:txBody>
      </p:sp>
      <p:pic>
        <p:nvPicPr>
          <p:cNvPr id="8214" name="Picture 22"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1" y="0"/>
            <a:ext cx="93016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5" name="Group 23"/>
          <p:cNvGrpSpPr>
            <a:grpSpLocks/>
          </p:cNvGrpSpPr>
          <p:nvPr/>
        </p:nvGrpSpPr>
        <p:grpSpPr bwMode="auto">
          <a:xfrm>
            <a:off x="5029200" y="2295525"/>
            <a:ext cx="3856038" cy="4181475"/>
            <a:chOff x="2832" y="678"/>
            <a:chExt cx="2429" cy="2634"/>
          </a:xfrm>
        </p:grpSpPr>
        <p:sp>
          <p:nvSpPr>
            <p:cNvPr id="8239" name="AutoShape 24"/>
            <p:cNvSpPr>
              <a:spLocks noChangeArrowheads="1"/>
            </p:cNvSpPr>
            <p:nvPr/>
          </p:nvSpPr>
          <p:spPr bwMode="auto">
            <a:xfrm>
              <a:off x="3215" y="717"/>
              <a:ext cx="884" cy="1335"/>
            </a:xfrm>
            <a:prstGeom prst="upDownArrowCallout">
              <a:avLst>
                <a:gd name="adj1" fmla="val 25000"/>
                <a:gd name="adj2" fmla="val 25000"/>
                <a:gd name="adj3" fmla="val 18877"/>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41" name="Oval 26"/>
            <p:cNvSpPr>
              <a:spLocks noChangeArrowheads="1"/>
            </p:cNvSpPr>
            <p:nvPr/>
          </p:nvSpPr>
          <p:spPr bwMode="auto">
            <a:xfrm>
              <a:off x="2832" y="2129"/>
              <a:ext cx="1708" cy="1183"/>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42" name="Text Box 27"/>
            <p:cNvSpPr txBox="1">
              <a:spLocks noChangeArrowheads="1"/>
            </p:cNvSpPr>
            <p:nvPr/>
          </p:nvSpPr>
          <p:spPr bwMode="auto">
            <a:xfrm>
              <a:off x="3216" y="1104"/>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rgbClr val="FFFF00"/>
                  </a:solidFill>
                  <a:latin typeface="Lithograph" pitchFamily="2" charset="0"/>
                </a:rPr>
                <a:t>church</a:t>
              </a:r>
            </a:p>
          </p:txBody>
        </p:sp>
        <p:sp>
          <p:nvSpPr>
            <p:cNvPr id="8243" name="Text Box 28"/>
            <p:cNvSpPr txBox="1">
              <a:spLocks noChangeArrowheads="1"/>
            </p:cNvSpPr>
            <p:nvPr/>
          </p:nvSpPr>
          <p:spPr bwMode="auto">
            <a:xfrm>
              <a:off x="2861" y="2634"/>
              <a:ext cx="16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solidFill>
                    <a:srgbClr val="FFFF00"/>
                  </a:solidFill>
                  <a:latin typeface="Lithograph" pitchFamily="2" charset="0"/>
                </a:rPr>
                <a:t>The Nations</a:t>
              </a:r>
            </a:p>
          </p:txBody>
        </p:sp>
        <p:sp>
          <p:nvSpPr>
            <p:cNvPr id="8244" name="Text Box 29"/>
            <p:cNvSpPr txBox="1">
              <a:spLocks noChangeArrowheads="1"/>
            </p:cNvSpPr>
            <p:nvPr/>
          </p:nvSpPr>
          <p:spPr bwMode="auto">
            <a:xfrm>
              <a:off x="4128" y="1392"/>
              <a:ext cx="113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rgbClr val="FFFF00"/>
                  </a:solidFill>
                  <a:latin typeface="Lithograph" pitchFamily="2" charset="0"/>
                </a:rPr>
                <a:t>Holy Spirit</a:t>
              </a:r>
            </a:p>
          </p:txBody>
        </p:sp>
        <p:sp>
          <p:nvSpPr>
            <p:cNvPr id="8245" name="Text Box 30"/>
            <p:cNvSpPr txBox="1">
              <a:spLocks noChangeArrowheads="1"/>
            </p:cNvSpPr>
            <p:nvPr/>
          </p:nvSpPr>
          <p:spPr bwMode="auto">
            <a:xfrm>
              <a:off x="4128" y="678"/>
              <a:ext cx="11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8246" name="AutoShape 31"/>
            <p:cNvSpPr>
              <a:spLocks noChangeArrowheads="1"/>
            </p:cNvSpPr>
            <p:nvPr/>
          </p:nvSpPr>
          <p:spPr bwMode="auto">
            <a:xfrm>
              <a:off x="4216" y="869"/>
              <a:ext cx="442" cy="535"/>
            </a:xfrm>
            <a:custGeom>
              <a:avLst/>
              <a:gdLst>
                <a:gd name="T0" fmla="*/ 222 w 21600"/>
                <a:gd name="T1" fmla="*/ 54 h 21600"/>
                <a:gd name="T2" fmla="*/ 60 w 21600"/>
                <a:gd name="T3" fmla="*/ 268 h 21600"/>
                <a:gd name="T4" fmla="*/ 222 w 21600"/>
                <a:gd name="T5" fmla="*/ 535 h 21600"/>
                <a:gd name="T6" fmla="*/ 382 w 21600"/>
                <a:gd name="T7" fmla="*/ 268 h 21600"/>
                <a:gd name="T8" fmla="*/ 17694720 60000 65536"/>
                <a:gd name="T9" fmla="*/ 11796480 60000 65536"/>
                <a:gd name="T10" fmla="*/ 5898240 60000 65536"/>
                <a:gd name="T11" fmla="*/ 0 60000 65536"/>
                <a:gd name="T12" fmla="*/ 5033 w 21600"/>
                <a:gd name="T13" fmla="*/ 2261 h 21600"/>
                <a:gd name="T14" fmla="*/ 16567 w 21600"/>
                <a:gd name="T15" fmla="*/ 1368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F200"/>
                </a:gs>
                <a:gs pos="45000">
                  <a:srgbClr val="FF7A00"/>
                </a:gs>
                <a:gs pos="70000">
                  <a:srgbClr val="FF0300"/>
                </a:gs>
                <a:gs pos="100000">
                  <a:srgbClr val="4D0808"/>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47" name="Line 32"/>
            <p:cNvSpPr>
              <a:spLocks noChangeShapeType="1"/>
            </p:cNvSpPr>
            <p:nvPr/>
          </p:nvSpPr>
          <p:spPr bwMode="auto">
            <a:xfrm>
              <a:off x="4305" y="1022"/>
              <a:ext cx="2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8" name="Line 33"/>
            <p:cNvSpPr>
              <a:spLocks noChangeShapeType="1"/>
            </p:cNvSpPr>
            <p:nvPr/>
          </p:nvSpPr>
          <p:spPr bwMode="auto">
            <a:xfrm>
              <a:off x="4305" y="1098"/>
              <a:ext cx="2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49" name="Line 34"/>
            <p:cNvSpPr>
              <a:spLocks noChangeShapeType="1"/>
            </p:cNvSpPr>
            <p:nvPr/>
          </p:nvSpPr>
          <p:spPr bwMode="auto">
            <a:xfrm>
              <a:off x="4364" y="1175"/>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35"/>
            <p:cNvSpPr>
              <a:spLocks noChangeShapeType="1"/>
            </p:cNvSpPr>
            <p:nvPr/>
          </p:nvSpPr>
          <p:spPr bwMode="auto">
            <a:xfrm>
              <a:off x="4393" y="1251"/>
              <a:ext cx="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1" name="Line 36"/>
            <p:cNvSpPr>
              <a:spLocks noChangeShapeType="1"/>
            </p:cNvSpPr>
            <p:nvPr/>
          </p:nvSpPr>
          <p:spPr bwMode="auto">
            <a:xfrm>
              <a:off x="4305" y="946"/>
              <a:ext cx="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2" name="Line 37"/>
            <p:cNvSpPr>
              <a:spLocks noChangeShapeType="1"/>
            </p:cNvSpPr>
            <p:nvPr/>
          </p:nvSpPr>
          <p:spPr bwMode="auto">
            <a:xfrm>
              <a:off x="4481" y="946"/>
              <a:ext cx="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3" name="Text Box 38"/>
            <p:cNvSpPr txBox="1">
              <a:spLocks noChangeArrowheads="1"/>
            </p:cNvSpPr>
            <p:nvPr/>
          </p:nvSpPr>
          <p:spPr bwMode="auto">
            <a:xfrm>
              <a:off x="3303" y="1404"/>
              <a:ext cx="6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a:solidFill>
                    <a:srgbClr val="FFFF00"/>
                  </a:solidFill>
                </a:rPr>
                <a:t>IIIIIIIIIIII</a:t>
              </a:r>
            </a:p>
          </p:txBody>
        </p:sp>
      </p:grpSp>
      <p:grpSp>
        <p:nvGrpSpPr>
          <p:cNvPr id="8216" name="Group 39"/>
          <p:cNvGrpSpPr>
            <a:grpSpLocks/>
          </p:cNvGrpSpPr>
          <p:nvPr/>
        </p:nvGrpSpPr>
        <p:grpSpPr bwMode="auto">
          <a:xfrm>
            <a:off x="457200" y="1301750"/>
            <a:ext cx="3863975" cy="5022850"/>
            <a:chOff x="576" y="148"/>
            <a:chExt cx="2434" cy="3164"/>
          </a:xfrm>
        </p:grpSpPr>
        <p:sp>
          <p:nvSpPr>
            <p:cNvPr id="8220" name="AutoShape 40"/>
            <p:cNvSpPr>
              <a:spLocks noChangeArrowheads="1"/>
            </p:cNvSpPr>
            <p:nvPr/>
          </p:nvSpPr>
          <p:spPr bwMode="auto">
            <a:xfrm>
              <a:off x="965" y="756"/>
              <a:ext cx="873" cy="1316"/>
            </a:xfrm>
            <a:prstGeom prst="upDownArrowCallout">
              <a:avLst>
                <a:gd name="adj1" fmla="val 25000"/>
                <a:gd name="adj2" fmla="val 25000"/>
                <a:gd name="adj3" fmla="val 18843"/>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21" name="Text Box 41"/>
            <p:cNvSpPr txBox="1">
              <a:spLocks noChangeArrowheads="1"/>
            </p:cNvSpPr>
            <p:nvPr/>
          </p:nvSpPr>
          <p:spPr bwMode="auto">
            <a:xfrm>
              <a:off x="837" y="148"/>
              <a:ext cx="1220"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5400" u="sng" dirty="0">
                  <a:solidFill>
                    <a:srgbClr val="FFFF00"/>
                  </a:solidFill>
                  <a:latin typeface="Lithograph" pitchFamily="2" charset="0"/>
                </a:rPr>
                <a:t>GOD</a:t>
              </a:r>
            </a:p>
          </p:txBody>
        </p:sp>
        <p:sp>
          <p:nvSpPr>
            <p:cNvPr id="8222" name="Oval 42"/>
            <p:cNvSpPr>
              <a:spLocks noChangeArrowheads="1"/>
            </p:cNvSpPr>
            <p:nvPr/>
          </p:nvSpPr>
          <p:spPr bwMode="auto">
            <a:xfrm>
              <a:off x="576" y="2147"/>
              <a:ext cx="1690" cy="1165"/>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23" name="Text Box 43"/>
            <p:cNvSpPr txBox="1">
              <a:spLocks noChangeArrowheads="1"/>
            </p:cNvSpPr>
            <p:nvPr/>
          </p:nvSpPr>
          <p:spPr bwMode="auto">
            <a:xfrm>
              <a:off x="1025" y="1132"/>
              <a:ext cx="8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solidFill>
                    <a:srgbClr val="FFFF00"/>
                  </a:solidFill>
                  <a:latin typeface="Lithograph" pitchFamily="2" charset="0"/>
                </a:rPr>
                <a:t>Israel</a:t>
              </a:r>
            </a:p>
          </p:txBody>
        </p:sp>
        <p:sp>
          <p:nvSpPr>
            <p:cNvPr id="8224" name="Text Box 44"/>
            <p:cNvSpPr txBox="1">
              <a:spLocks noChangeArrowheads="1"/>
            </p:cNvSpPr>
            <p:nvPr/>
          </p:nvSpPr>
          <p:spPr bwMode="auto">
            <a:xfrm>
              <a:off x="606" y="2640"/>
              <a:ext cx="18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solidFill>
                    <a:srgbClr val="FFFF00"/>
                  </a:solidFill>
                  <a:latin typeface="Lithograph" pitchFamily="2" charset="0"/>
                </a:rPr>
                <a:t>The Nations</a:t>
              </a:r>
            </a:p>
          </p:txBody>
        </p:sp>
        <p:sp>
          <p:nvSpPr>
            <p:cNvPr id="8225" name="Text Box 45"/>
            <p:cNvSpPr txBox="1">
              <a:spLocks noChangeArrowheads="1"/>
            </p:cNvSpPr>
            <p:nvPr/>
          </p:nvSpPr>
          <p:spPr bwMode="auto">
            <a:xfrm>
              <a:off x="1952" y="1395"/>
              <a:ext cx="7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Torah</a:t>
              </a:r>
            </a:p>
          </p:txBody>
        </p:sp>
        <p:grpSp>
          <p:nvGrpSpPr>
            <p:cNvPr id="8226" name="Group 46"/>
            <p:cNvGrpSpPr>
              <a:grpSpLocks/>
            </p:cNvGrpSpPr>
            <p:nvPr/>
          </p:nvGrpSpPr>
          <p:grpSpPr bwMode="auto">
            <a:xfrm>
              <a:off x="1982" y="906"/>
              <a:ext cx="408" cy="451"/>
              <a:chOff x="3792" y="768"/>
              <a:chExt cx="528" cy="480"/>
            </a:xfrm>
          </p:grpSpPr>
          <p:sp>
            <p:nvSpPr>
              <p:cNvPr id="8237" name="AutoShape 47"/>
              <p:cNvSpPr>
                <a:spLocks noChangeArrowheads="1"/>
              </p:cNvSpPr>
              <p:nvPr/>
            </p:nvSpPr>
            <p:spPr bwMode="auto">
              <a:xfrm rot="-5209211">
                <a:off x="3936" y="864"/>
                <a:ext cx="480" cy="288"/>
              </a:xfrm>
              <a:prstGeom prst="flowChartDelay">
                <a:avLst/>
              </a:prstGeom>
              <a:blipFill dpi="0" rotWithShape="1">
                <a:blip r:embed="rId3"/>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8238" name="AutoShape 48"/>
              <p:cNvSpPr>
                <a:spLocks noChangeArrowheads="1"/>
              </p:cNvSpPr>
              <p:nvPr/>
            </p:nvSpPr>
            <p:spPr bwMode="auto">
              <a:xfrm rot="-5209211">
                <a:off x="3696" y="864"/>
                <a:ext cx="480" cy="288"/>
              </a:xfrm>
              <a:prstGeom prst="flowChartDelay">
                <a:avLst/>
              </a:prstGeom>
              <a:blipFill dpi="0" rotWithShape="1">
                <a:blip r:embed="rId3"/>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sp>
          <p:nvSpPr>
            <p:cNvPr id="8227" name="Line 49"/>
            <p:cNvSpPr>
              <a:spLocks noChangeShapeType="1"/>
            </p:cNvSpPr>
            <p:nvPr/>
          </p:nvSpPr>
          <p:spPr bwMode="auto">
            <a:xfrm>
              <a:off x="2040" y="1056"/>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50"/>
            <p:cNvSpPr>
              <a:spLocks noChangeShapeType="1"/>
            </p:cNvSpPr>
            <p:nvPr/>
          </p:nvSpPr>
          <p:spPr bwMode="auto">
            <a:xfrm>
              <a:off x="2040" y="1132"/>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51"/>
            <p:cNvSpPr>
              <a:spLocks noChangeShapeType="1"/>
            </p:cNvSpPr>
            <p:nvPr/>
          </p:nvSpPr>
          <p:spPr bwMode="auto">
            <a:xfrm>
              <a:off x="2011" y="1207"/>
              <a:ext cx="1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52"/>
            <p:cNvSpPr>
              <a:spLocks noChangeShapeType="1"/>
            </p:cNvSpPr>
            <p:nvPr/>
          </p:nvSpPr>
          <p:spPr bwMode="auto">
            <a:xfrm>
              <a:off x="2011" y="1282"/>
              <a:ext cx="1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53"/>
            <p:cNvSpPr>
              <a:spLocks noChangeShapeType="1"/>
            </p:cNvSpPr>
            <p:nvPr/>
          </p:nvSpPr>
          <p:spPr bwMode="auto">
            <a:xfrm>
              <a:off x="2215" y="1056"/>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54"/>
            <p:cNvSpPr>
              <a:spLocks noChangeShapeType="1"/>
            </p:cNvSpPr>
            <p:nvPr/>
          </p:nvSpPr>
          <p:spPr bwMode="auto">
            <a:xfrm>
              <a:off x="2215" y="1132"/>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Line 55"/>
            <p:cNvSpPr>
              <a:spLocks noChangeShapeType="1"/>
            </p:cNvSpPr>
            <p:nvPr/>
          </p:nvSpPr>
          <p:spPr bwMode="auto">
            <a:xfrm>
              <a:off x="2215" y="1207"/>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56"/>
            <p:cNvSpPr>
              <a:spLocks noChangeShapeType="1"/>
            </p:cNvSpPr>
            <p:nvPr/>
          </p:nvSpPr>
          <p:spPr bwMode="auto">
            <a:xfrm>
              <a:off x="2215" y="1282"/>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Text Box 57"/>
            <p:cNvSpPr txBox="1">
              <a:spLocks noChangeArrowheads="1"/>
            </p:cNvSpPr>
            <p:nvPr/>
          </p:nvSpPr>
          <p:spPr bwMode="auto">
            <a:xfrm>
              <a:off x="1892" y="717"/>
              <a:ext cx="11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8236" name="Text Box 58"/>
            <p:cNvSpPr txBox="1">
              <a:spLocks noChangeArrowheads="1"/>
            </p:cNvSpPr>
            <p:nvPr/>
          </p:nvSpPr>
          <p:spPr bwMode="auto">
            <a:xfrm>
              <a:off x="1055" y="1432"/>
              <a:ext cx="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a:solidFill>
                    <a:srgbClr val="FFFF00"/>
                  </a:solidFill>
                </a:rPr>
                <a:t>IIIIIIIIIIII</a:t>
              </a:r>
            </a:p>
          </p:txBody>
        </p:sp>
      </p:grpSp>
      <p:sp>
        <p:nvSpPr>
          <p:cNvPr id="8217" name="Text Box 59"/>
          <p:cNvSpPr txBox="1">
            <a:spLocks noChangeArrowheads="1"/>
          </p:cNvSpPr>
          <p:nvPr/>
        </p:nvSpPr>
        <p:spPr bwMode="auto">
          <a:xfrm>
            <a:off x="222250" y="184150"/>
            <a:ext cx="87693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u="sng" dirty="0" smtClean="0">
                <a:solidFill>
                  <a:schemeClr val="bg1"/>
                </a:solidFill>
              </a:rPr>
              <a:t>SUPERCESSIONISM (“REPLACEMENT THEOLOGY”)</a:t>
            </a:r>
            <a:endParaRPr lang="en-US" altLang="en-US" sz="2400" b="1" dirty="0">
              <a:solidFill>
                <a:schemeClr val="bg1"/>
              </a:solidFill>
            </a:endParaRPr>
          </a:p>
          <a:p>
            <a:pPr algn="ctr" eaLnBrk="1" hangingPunct="1"/>
            <a:r>
              <a:rPr lang="en-US" altLang="en-US" sz="2400" dirty="0">
                <a:solidFill>
                  <a:schemeClr val="bg1"/>
                </a:solidFill>
              </a:rPr>
              <a:t>Church </a:t>
            </a:r>
            <a:r>
              <a:rPr lang="en-US" altLang="en-US" sz="2400" dirty="0" smtClean="0">
                <a:solidFill>
                  <a:schemeClr val="bg1"/>
                </a:solidFill>
              </a:rPr>
              <a:t>supersedes/replaces </a:t>
            </a:r>
            <a:r>
              <a:rPr lang="en-US" altLang="en-US" sz="2400" dirty="0">
                <a:solidFill>
                  <a:schemeClr val="bg1"/>
                </a:solidFill>
              </a:rPr>
              <a:t>Israel </a:t>
            </a:r>
            <a:endParaRPr lang="en-US" altLang="en-US" sz="2400" dirty="0" smtClean="0">
              <a:solidFill>
                <a:schemeClr val="bg1"/>
              </a:solidFill>
            </a:endParaRPr>
          </a:p>
          <a:p>
            <a:pPr algn="ctr" eaLnBrk="1" hangingPunct="1"/>
            <a:r>
              <a:rPr lang="en-US" altLang="en-US" sz="2400" dirty="0" smtClean="0">
                <a:solidFill>
                  <a:schemeClr val="bg1"/>
                </a:solidFill>
              </a:rPr>
              <a:t>as </a:t>
            </a:r>
            <a:r>
              <a:rPr lang="en-US" altLang="en-US" sz="2400" dirty="0">
                <a:solidFill>
                  <a:schemeClr val="bg1"/>
                </a:solidFill>
              </a:rPr>
              <a:t>God’s </a:t>
            </a:r>
            <a:r>
              <a:rPr lang="en-US" altLang="en-US" sz="2400" dirty="0" smtClean="0">
                <a:solidFill>
                  <a:schemeClr val="bg1"/>
                </a:solidFill>
              </a:rPr>
              <a:t>Covenant </a:t>
            </a:r>
            <a:r>
              <a:rPr lang="en-US" altLang="en-US" sz="2400" dirty="0">
                <a:solidFill>
                  <a:schemeClr val="bg1"/>
                </a:solidFill>
              </a:rPr>
              <a:t>People</a:t>
            </a:r>
          </a:p>
        </p:txBody>
      </p:sp>
      <p:sp>
        <p:nvSpPr>
          <p:cNvPr id="8218" name="Line 60"/>
          <p:cNvSpPr>
            <a:spLocks noChangeShapeType="1"/>
          </p:cNvSpPr>
          <p:nvPr/>
        </p:nvSpPr>
        <p:spPr bwMode="auto">
          <a:xfrm flipV="1">
            <a:off x="381000" y="1524000"/>
            <a:ext cx="3200400" cy="4876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61"/>
          <p:cNvSpPr>
            <a:spLocks noChangeShapeType="1"/>
          </p:cNvSpPr>
          <p:nvPr/>
        </p:nvSpPr>
        <p:spPr bwMode="auto">
          <a:xfrm flipH="1" flipV="1">
            <a:off x="457200" y="1600200"/>
            <a:ext cx="2895600" cy="4876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Text Box 41"/>
          <p:cNvSpPr txBox="1">
            <a:spLocks noChangeArrowheads="1"/>
          </p:cNvSpPr>
          <p:nvPr/>
        </p:nvSpPr>
        <p:spPr bwMode="auto">
          <a:xfrm>
            <a:off x="5485263" y="1371600"/>
            <a:ext cx="19367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5400" u="sng" dirty="0">
                <a:solidFill>
                  <a:srgbClr val="FFFF00"/>
                </a:solidFill>
                <a:latin typeface="Lithograph" pitchFamily="2" charset="0"/>
              </a:rPr>
              <a:t>GOD</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6858" y="0"/>
            <a:ext cx="5464542" cy="6858000"/>
          </a:xfrm>
        </p:spPr>
      </p:pic>
    </p:spTree>
    <p:extLst>
      <p:ext uri="{BB962C8B-B14F-4D97-AF65-F5344CB8AC3E}">
        <p14:creationId xmlns:p14="http://schemas.microsoft.com/office/powerpoint/2010/main" val="10718081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1" y="9099"/>
            <a:ext cx="6857999" cy="6893904"/>
          </a:xfrm>
          <a:prstGeom prst="rect">
            <a:avLst/>
          </a:prstGeom>
        </p:spPr>
      </p:pic>
    </p:spTree>
    <p:extLst>
      <p:ext uri="{BB962C8B-B14F-4D97-AF65-F5344CB8AC3E}">
        <p14:creationId xmlns:p14="http://schemas.microsoft.com/office/powerpoint/2010/main" val="25430963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8991600" cy="6858000"/>
          </a:xfrm>
        </p:spPr>
      </p:pic>
    </p:spTree>
    <p:extLst>
      <p:ext uri="{BB962C8B-B14F-4D97-AF65-F5344CB8AC3E}">
        <p14:creationId xmlns:p14="http://schemas.microsoft.com/office/powerpoint/2010/main" val="841054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877888"/>
            <a:ext cx="8839200" cy="4876800"/>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1948: </a:t>
            </a:r>
            <a:r>
              <a:rPr lang="en-US" altLang="en-US" sz="7200" b="1" dirty="0" err="1" smtClean="0">
                <a:solidFill>
                  <a:srgbClr val="FFCC00"/>
                </a:solidFill>
                <a:latin typeface="Aller" pitchFamily="2" charset="0"/>
              </a:rPr>
              <a:t>Isreal’s</a:t>
            </a:r>
            <a:r>
              <a:rPr lang="en-US" altLang="en-US" sz="7200" b="1" dirty="0" smtClean="0">
                <a:solidFill>
                  <a:srgbClr val="FFCC00"/>
                </a:solidFill>
                <a:latin typeface="Aller" pitchFamily="2" charset="0"/>
              </a:rPr>
              <a:t> National Birth</a:t>
            </a:r>
            <a:endParaRPr lang="en-US" altLang="en-US" sz="3600" b="1" dirty="0">
              <a:solidFill>
                <a:schemeClr val="bg1"/>
              </a:solidFill>
              <a:latin typeface="Aller" pitchFamily="2" charset="0"/>
            </a:endParaRPr>
          </a:p>
          <a:p>
            <a:pPr algn="ctr" eaLnBrk="1" hangingPunct="1">
              <a:buFontTx/>
              <a:buNone/>
            </a:pPr>
            <a:r>
              <a:rPr lang="en-US" altLang="en-US" b="1" dirty="0" smtClean="0">
                <a:solidFill>
                  <a:schemeClr val="bg1"/>
                </a:solidFill>
                <a:latin typeface="Aller" pitchFamily="2" charset="0"/>
              </a:rPr>
              <a:t>* Haven for persecuted Jews</a:t>
            </a:r>
          </a:p>
          <a:p>
            <a:pPr algn="ctr" eaLnBrk="1" hangingPunct="1">
              <a:buFontTx/>
              <a:buNone/>
            </a:pPr>
            <a:r>
              <a:rPr lang="en-US" altLang="en-US" b="1" dirty="0" smtClean="0">
                <a:solidFill>
                  <a:schemeClr val="bg1"/>
                </a:solidFill>
                <a:latin typeface="Aller" pitchFamily="2" charset="0"/>
              </a:rPr>
              <a:t>* Freedom &amp; Self-rule</a:t>
            </a:r>
          </a:p>
          <a:p>
            <a:pPr algn="ctr" eaLnBrk="1" hangingPunct="1">
              <a:buFontTx/>
              <a:buNone/>
            </a:pPr>
            <a:r>
              <a:rPr lang="en-US" altLang="en-US" b="1" dirty="0" smtClean="0">
                <a:solidFill>
                  <a:schemeClr val="bg1"/>
                </a:solidFill>
                <a:latin typeface="Aller" pitchFamily="2" charset="0"/>
              </a:rPr>
              <a:t>* National homeland</a:t>
            </a:r>
          </a:p>
          <a:p>
            <a:pPr algn="ctr" eaLnBrk="1" hangingPunct="1">
              <a:buFontTx/>
              <a:buNone/>
            </a:pPr>
            <a:r>
              <a:rPr lang="en-US" altLang="en-US" b="1" dirty="0" smtClean="0">
                <a:solidFill>
                  <a:schemeClr val="bg1"/>
                </a:solidFill>
                <a:latin typeface="Aller" pitchFamily="2" charset="0"/>
              </a:rPr>
              <a:t>* A Jewish Democracy</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3880460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877888"/>
            <a:ext cx="8839200" cy="4876800"/>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1948: Al </a:t>
            </a:r>
            <a:r>
              <a:rPr lang="en-US" altLang="en-US" sz="7200" b="1" dirty="0" err="1" smtClean="0">
                <a:solidFill>
                  <a:srgbClr val="FFCC00"/>
                </a:solidFill>
                <a:latin typeface="Aller" pitchFamily="2" charset="0"/>
              </a:rPr>
              <a:t>Nakba</a:t>
            </a:r>
            <a:endParaRPr lang="en-US" altLang="en-US" sz="7200" b="1" dirty="0" smtClean="0">
              <a:solidFill>
                <a:srgbClr val="FFCC00"/>
              </a:solidFill>
              <a:latin typeface="Aller" pitchFamily="2" charset="0"/>
            </a:endParaRPr>
          </a:p>
          <a:p>
            <a:pPr algn="ctr" eaLnBrk="1" hangingPunct="1">
              <a:buFontTx/>
              <a:buNone/>
            </a:pPr>
            <a:r>
              <a:rPr lang="en-US" altLang="en-US" sz="7200" b="1" dirty="0" smtClean="0">
                <a:solidFill>
                  <a:srgbClr val="FFCC00"/>
                </a:solidFill>
                <a:latin typeface="Aller" pitchFamily="2" charset="0"/>
              </a:rPr>
              <a:t>“The Catastrophe”</a:t>
            </a:r>
            <a:endParaRPr lang="en-US" altLang="en-US" sz="3600" b="1" dirty="0">
              <a:solidFill>
                <a:schemeClr val="bg1"/>
              </a:solidFill>
              <a:latin typeface="Aller" pitchFamily="2" charset="0"/>
            </a:endParaRPr>
          </a:p>
          <a:p>
            <a:pPr algn="ctr" eaLnBrk="1" hangingPunct="1">
              <a:buFontTx/>
              <a:buNone/>
            </a:pPr>
            <a:r>
              <a:rPr lang="en-US" altLang="en-US" b="1" dirty="0" smtClean="0">
                <a:solidFill>
                  <a:schemeClr val="bg1"/>
                </a:solidFill>
                <a:latin typeface="Aller" pitchFamily="2" charset="0"/>
              </a:rPr>
              <a:t>* Planned Population Transfer</a:t>
            </a:r>
          </a:p>
          <a:p>
            <a:pPr algn="ctr" eaLnBrk="1" hangingPunct="1">
              <a:buFontTx/>
              <a:buNone/>
            </a:pPr>
            <a:r>
              <a:rPr lang="en-US" altLang="en-US" b="1" dirty="0" smtClean="0">
                <a:solidFill>
                  <a:schemeClr val="bg1"/>
                </a:solidFill>
                <a:latin typeface="Aller" pitchFamily="2" charset="0"/>
              </a:rPr>
              <a:t>* Forced Expulsion (“Ethnic Cleansing”)</a:t>
            </a:r>
          </a:p>
          <a:p>
            <a:pPr algn="ctr" eaLnBrk="1" hangingPunct="1">
              <a:buFontTx/>
              <a:buNone/>
            </a:pPr>
            <a:r>
              <a:rPr lang="en-US" altLang="en-US" b="1" dirty="0" smtClean="0">
                <a:solidFill>
                  <a:schemeClr val="bg1"/>
                </a:solidFill>
                <a:latin typeface="Aller" pitchFamily="2" charset="0"/>
              </a:rPr>
              <a:t>* Annexation of Territory </a:t>
            </a:r>
          </a:p>
          <a:p>
            <a:pPr algn="ctr" eaLnBrk="1" hangingPunct="1">
              <a:buFontTx/>
              <a:buNone/>
            </a:pPr>
            <a:r>
              <a:rPr lang="en-US" altLang="en-US" b="1" dirty="0" smtClean="0">
                <a:solidFill>
                  <a:schemeClr val="bg1"/>
                </a:solidFill>
                <a:latin typeface="Aller" pitchFamily="2" charset="0"/>
              </a:rPr>
              <a:t>* The “Demographic Problem”</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4419294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45259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“When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we occupy the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land…we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shall try to spirit the penniless population across the border by procuring employment for it in the transit countries, while denying it any employment in our own country. The property owners will come over to our side. Both the process of expropriation and the removal of the poor must be carried out discreetly and circumspectly. Let the owners of immovable property believe that they are cheating us, selling us something far more than they are worth. But we are not going to sell them anything back</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-Theodore Herzl, 1895</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956968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534400" cy="45259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“If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there are other inhabitants there, they must be transferred to some other place. We must take over the land. We have a greater and nobler ideal than preserving several hundred thousands of Arab </a:t>
            </a:r>
            <a:r>
              <a:rPr lang="en-US" sz="2800" b="1" i="1" dirty="0">
                <a:solidFill>
                  <a:schemeClr val="bg1"/>
                </a:solidFill>
                <a:effectLst>
                  <a:outerShdw blurRad="38100" dist="38100" dir="2700000" algn="tl">
                    <a:srgbClr val="000000">
                      <a:alpha val="43137"/>
                    </a:srgbClr>
                  </a:outerShdw>
                </a:effectLst>
                <a:latin typeface="Aller" panose="02000503030000020004" pitchFamily="2" charset="0"/>
              </a:rPr>
              <a:t>fellahin</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t>
            </a: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This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is the land problem....Now the Arabs do not want us because we want to be the rulers. I will fight for this. I will make sure that we will be the landlords of this land...because this country belongs to us and not to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them.” </a:t>
            </a:r>
          </a:p>
          <a:p>
            <a:pPr marL="0" indent="0" algn="r">
              <a:buNone/>
            </a:pPr>
            <a:endParaRPr lang="en-US" sz="28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dirty="0" err="1" smtClean="0">
                <a:solidFill>
                  <a:schemeClr val="bg1"/>
                </a:solidFill>
                <a:effectLst>
                  <a:outerShdw blurRad="38100" dist="38100" dir="2700000" algn="tl">
                    <a:srgbClr val="000000">
                      <a:alpha val="43137"/>
                    </a:srgbClr>
                  </a:outerShdw>
                </a:effectLst>
                <a:latin typeface="Aller" panose="02000503030000020004" pitchFamily="2" charset="0"/>
              </a:rPr>
              <a:t>Menahem</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err="1" smtClean="0">
                <a:solidFill>
                  <a:schemeClr val="bg1"/>
                </a:solidFill>
                <a:effectLst>
                  <a:outerShdw blurRad="38100" dist="38100" dir="2700000" algn="tl">
                    <a:srgbClr val="000000">
                      <a:alpha val="43137"/>
                    </a:srgbClr>
                  </a:outerShdw>
                </a:effectLst>
                <a:latin typeface="Aller" panose="02000503030000020004" pitchFamily="2" charset="0"/>
              </a:rPr>
              <a:t>Ussishkin</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1930</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Chairman, Jewish National Fund</a:t>
            </a:r>
          </a:p>
          <a:p>
            <a:pPr marL="0" indent="0">
              <a:buNone/>
            </a:pP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8760812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4525963"/>
          </a:xfrm>
        </p:spPr>
        <p:txBody>
          <a:bodyPr/>
          <a:lstStyle/>
          <a:p>
            <a:pPr marL="0" indent="0">
              <a:buNone/>
            </a:pPr>
            <a:r>
              <a:rPr lang="en-US" sz="2600" b="1" dirty="0" smtClean="0">
                <a:solidFill>
                  <a:schemeClr val="bg1"/>
                </a:solidFill>
                <a:latin typeface="Aller" panose="02000503030000020004" pitchFamily="2" charset="0"/>
              </a:rPr>
              <a:t>“Amongst </a:t>
            </a:r>
            <a:r>
              <a:rPr lang="en-US" sz="2600" b="1" dirty="0">
                <a:solidFill>
                  <a:schemeClr val="bg1"/>
                </a:solidFill>
                <a:latin typeface="Aller" panose="02000503030000020004" pitchFamily="2" charset="0"/>
              </a:rPr>
              <a:t>ourselves it must be clear that there is no room for both peoples in this </a:t>
            </a:r>
            <a:r>
              <a:rPr lang="en-US" sz="2600" b="1" dirty="0" smtClean="0">
                <a:solidFill>
                  <a:schemeClr val="bg1"/>
                </a:solidFill>
                <a:latin typeface="Aller" panose="02000503030000020004" pitchFamily="2" charset="0"/>
              </a:rPr>
              <a:t>country…After </a:t>
            </a:r>
            <a:r>
              <a:rPr lang="en-US" sz="2600" b="1" dirty="0">
                <a:solidFill>
                  <a:schemeClr val="bg1"/>
                </a:solidFill>
                <a:latin typeface="Aller" panose="02000503030000020004" pitchFamily="2" charset="0"/>
              </a:rPr>
              <a:t>the Arabs are transferred, the country will be wide open for </a:t>
            </a:r>
            <a:r>
              <a:rPr lang="en-US" sz="2600" b="1" dirty="0" smtClean="0">
                <a:solidFill>
                  <a:schemeClr val="bg1"/>
                </a:solidFill>
                <a:latin typeface="Aller" panose="02000503030000020004" pitchFamily="2" charset="0"/>
              </a:rPr>
              <a:t>us…When </a:t>
            </a:r>
            <a:r>
              <a:rPr lang="en-US" sz="2600" b="1" dirty="0">
                <a:solidFill>
                  <a:schemeClr val="bg1"/>
                </a:solidFill>
                <a:latin typeface="Aller" panose="02000503030000020004" pitchFamily="2" charset="0"/>
              </a:rPr>
              <a:t>the war is over, and the English have emerged victorious and when the judging nations sit on the throne of law, our people should bring their petitions and claims before them; and the only solution is the Land of Israel, or at least the Western Land of Israel [i.e., Palestine], without Arabs. There is no room for compromise on this point. The only way is to transfer the Arabs from here </a:t>
            </a:r>
            <a:r>
              <a:rPr lang="en-US" sz="2600" b="1" dirty="0" smtClean="0">
                <a:solidFill>
                  <a:schemeClr val="bg1"/>
                </a:solidFill>
                <a:latin typeface="Aller" panose="02000503030000020004" pitchFamily="2" charset="0"/>
              </a:rPr>
              <a:t>to neighboring </a:t>
            </a:r>
            <a:r>
              <a:rPr lang="en-US" sz="2600" b="1" dirty="0">
                <a:solidFill>
                  <a:schemeClr val="bg1"/>
                </a:solidFill>
                <a:latin typeface="Aller" panose="02000503030000020004" pitchFamily="2" charset="0"/>
              </a:rPr>
              <a:t>countries, all of them, except perhaps Bethlehem, Nazareth, and Old </a:t>
            </a:r>
            <a:r>
              <a:rPr lang="en-US" sz="2600" b="1" dirty="0" smtClean="0">
                <a:solidFill>
                  <a:schemeClr val="bg1"/>
                </a:solidFill>
                <a:latin typeface="Aller" panose="02000503030000020004" pitchFamily="2" charset="0"/>
              </a:rPr>
              <a:t>Jerusalem… Not </a:t>
            </a:r>
            <a:r>
              <a:rPr lang="en-US" sz="2600" b="1" dirty="0">
                <a:solidFill>
                  <a:schemeClr val="bg1"/>
                </a:solidFill>
                <a:latin typeface="Aller" panose="02000503030000020004" pitchFamily="2" charset="0"/>
              </a:rPr>
              <a:t>a single village or a single tribe must be left…There is no other solution. We have </a:t>
            </a:r>
            <a:r>
              <a:rPr lang="en-US" sz="2600" b="1" dirty="0" smtClean="0">
                <a:solidFill>
                  <a:schemeClr val="bg1"/>
                </a:solidFill>
                <a:latin typeface="Aller" panose="02000503030000020004" pitchFamily="2" charset="0"/>
              </a:rPr>
              <a:t>clashing </a:t>
            </a:r>
            <a:r>
              <a:rPr lang="en-US" sz="2600" b="1" dirty="0">
                <a:solidFill>
                  <a:schemeClr val="bg1"/>
                </a:solidFill>
                <a:latin typeface="Aller" panose="02000503030000020004" pitchFamily="2" charset="0"/>
              </a:rPr>
              <a:t>interests with the Arabs…and these interests will go and </a:t>
            </a:r>
            <a:r>
              <a:rPr lang="en-US" sz="2600" b="1" dirty="0" smtClean="0">
                <a:solidFill>
                  <a:schemeClr val="bg1"/>
                </a:solidFill>
                <a:latin typeface="Aller" panose="02000503030000020004" pitchFamily="2" charset="0"/>
              </a:rPr>
              <a:t>clash </a:t>
            </a:r>
            <a:r>
              <a:rPr lang="en-US" sz="2600" b="1" dirty="0">
                <a:solidFill>
                  <a:schemeClr val="bg1"/>
                </a:solidFill>
                <a:latin typeface="Aller" panose="02000503030000020004" pitchFamily="2" charset="0"/>
              </a:rPr>
              <a:t>increasingly</a:t>
            </a:r>
            <a:r>
              <a:rPr lang="en-US" sz="2600" b="1" dirty="0" smtClean="0">
                <a:solidFill>
                  <a:schemeClr val="bg1"/>
                </a:solidFill>
                <a:latin typeface="Aller" panose="02000503030000020004" pitchFamily="2" charset="0"/>
              </a:rPr>
              <a:t>...</a:t>
            </a:r>
            <a:endParaRPr lang="en-US" sz="2600" b="1" dirty="0">
              <a:solidFill>
                <a:schemeClr val="bg1"/>
              </a:solidFill>
              <a:latin typeface="Aller" panose="02000503030000020004" pitchFamily="2" charset="0"/>
            </a:endParaRPr>
          </a:p>
        </p:txBody>
      </p:sp>
    </p:spTree>
    <p:extLst>
      <p:ext uri="{BB962C8B-B14F-4D97-AF65-F5344CB8AC3E}">
        <p14:creationId xmlns:p14="http://schemas.microsoft.com/office/powerpoint/2010/main" val="32496338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4525963"/>
          </a:xfrm>
        </p:spPr>
        <p:txBody>
          <a:bodyPr/>
          <a:lstStyle/>
          <a:p>
            <a:pPr marL="0" indent="0">
              <a:buNone/>
            </a:pPr>
            <a:r>
              <a:rPr lang="en-US" sz="2600" b="1" dirty="0">
                <a:solidFill>
                  <a:schemeClr val="bg1"/>
                </a:solidFill>
                <a:latin typeface="Aller" panose="02000503030000020004" pitchFamily="2" charset="0"/>
              </a:rPr>
              <a:t>only population transfer and evacuating this country so it would become exclusively for us is the </a:t>
            </a:r>
            <a:r>
              <a:rPr lang="en-US" sz="2600" b="1" dirty="0" smtClean="0">
                <a:solidFill>
                  <a:schemeClr val="bg1"/>
                </a:solidFill>
                <a:latin typeface="Aller" panose="02000503030000020004" pitchFamily="2" charset="0"/>
              </a:rPr>
              <a:t>solution…The </a:t>
            </a:r>
            <a:r>
              <a:rPr lang="en-US" sz="2600" b="1" dirty="0">
                <a:solidFill>
                  <a:schemeClr val="bg1"/>
                </a:solidFill>
                <a:latin typeface="Aller" panose="02000503030000020004" pitchFamily="2" charset="0"/>
              </a:rPr>
              <a:t>complete evacuation of the country from its other inhabitants and handing it over to the Jewish people is the answer…only through population transfer </a:t>
            </a:r>
            <a:r>
              <a:rPr lang="en-US" sz="2600" b="1" dirty="0" smtClean="0">
                <a:solidFill>
                  <a:schemeClr val="bg1"/>
                </a:solidFill>
                <a:latin typeface="Aller" panose="02000503030000020004" pitchFamily="2" charset="0"/>
              </a:rPr>
              <a:t>will redemption </a:t>
            </a:r>
            <a:r>
              <a:rPr lang="en-US" sz="2600" b="1" dirty="0">
                <a:solidFill>
                  <a:schemeClr val="bg1"/>
                </a:solidFill>
                <a:latin typeface="Aller" panose="02000503030000020004" pitchFamily="2" charset="0"/>
              </a:rPr>
              <a:t>come...</a:t>
            </a:r>
            <a:r>
              <a:rPr lang="en-US" sz="2600" b="1" dirty="0">
                <a:solidFill>
                  <a:schemeClr val="bg1"/>
                </a:solidFill>
                <a:effectLst>
                  <a:outerShdw blurRad="38100" dist="38100" dir="2700000" algn="tl">
                    <a:srgbClr val="000000">
                      <a:alpha val="43137"/>
                    </a:srgbClr>
                  </a:outerShdw>
                </a:effectLst>
                <a:latin typeface="Aller" panose="02000503030000020004" pitchFamily="2" charset="0"/>
              </a:rPr>
              <a:t> There is no room for us with our </a:t>
            </a:r>
            <a:r>
              <a:rPr lang="en-US" sz="2600" b="1" dirty="0" err="1">
                <a:solidFill>
                  <a:schemeClr val="bg1"/>
                </a:solidFill>
                <a:effectLst>
                  <a:outerShdw blurRad="38100" dist="38100" dir="2700000" algn="tl">
                    <a:srgbClr val="000000">
                      <a:alpha val="43137"/>
                    </a:srgbClr>
                  </a:outerShdw>
                </a:effectLst>
                <a:latin typeface="Aller" panose="02000503030000020004" pitchFamily="2" charset="0"/>
              </a:rPr>
              <a:t>neighbours</a:t>
            </a:r>
            <a:r>
              <a:rPr lang="en-US" sz="2600" b="1" dirty="0">
                <a:solidFill>
                  <a:schemeClr val="bg1"/>
                </a:solidFill>
                <a:effectLst>
                  <a:outerShdw blurRad="38100" dist="38100" dir="2700000" algn="tl">
                    <a:srgbClr val="000000">
                      <a:alpha val="43137"/>
                    </a:srgbClr>
                  </a:outerShdw>
                </a:effectLst>
                <a:latin typeface="Aller" panose="02000503030000020004" pitchFamily="2" charset="0"/>
              </a:rPr>
              <a:t>... They are too many and too much rooted...the only way is to cut and eradicate them from the roots. This is the aim, the redemption, and the dream…</a:t>
            </a:r>
            <a:r>
              <a:rPr lang="en-US" sz="2600" b="1" dirty="0">
                <a:solidFill>
                  <a:schemeClr val="bg1"/>
                </a:solidFill>
                <a:latin typeface="Aller" panose="02000503030000020004" pitchFamily="2" charset="0"/>
              </a:rPr>
              <a:t> </a:t>
            </a:r>
            <a:r>
              <a:rPr lang="en-US" sz="2600" b="1" dirty="0" smtClean="0">
                <a:solidFill>
                  <a:schemeClr val="bg1"/>
                </a:solidFill>
                <a:effectLst>
                  <a:outerShdw blurRad="38100" dist="38100" dir="2700000" algn="tl">
                    <a:srgbClr val="000000">
                      <a:alpha val="43137"/>
                    </a:srgbClr>
                  </a:outerShdw>
                </a:effectLst>
                <a:latin typeface="Aller" panose="02000503030000020004" pitchFamily="2" charset="0"/>
              </a:rPr>
              <a:t>From </a:t>
            </a:r>
            <a:r>
              <a:rPr lang="en-US" sz="2600" b="1" dirty="0">
                <a:solidFill>
                  <a:schemeClr val="bg1"/>
                </a:solidFill>
                <a:effectLst>
                  <a:outerShdw blurRad="38100" dist="38100" dir="2700000" algn="tl">
                    <a:srgbClr val="000000">
                      <a:alpha val="43137"/>
                    </a:srgbClr>
                  </a:outerShdw>
                </a:effectLst>
                <a:latin typeface="Aller" panose="02000503030000020004" pitchFamily="2" charset="0"/>
              </a:rPr>
              <a:t>now on we must work out a secret plan based on the removal of the Arabs from </a:t>
            </a:r>
            <a:r>
              <a:rPr lang="en-US" sz="2600" b="1" dirty="0" smtClean="0">
                <a:solidFill>
                  <a:schemeClr val="bg1"/>
                </a:solidFill>
                <a:effectLst>
                  <a:outerShdw blurRad="38100" dist="38100" dir="2700000" algn="tl">
                    <a:srgbClr val="000000">
                      <a:alpha val="43137"/>
                    </a:srgbClr>
                  </a:outerShdw>
                </a:effectLst>
                <a:latin typeface="Aller" panose="02000503030000020004" pitchFamily="2" charset="0"/>
              </a:rPr>
              <a:t>here and… inculcate </a:t>
            </a:r>
            <a:r>
              <a:rPr lang="en-US" sz="2600" b="1" dirty="0">
                <a:solidFill>
                  <a:schemeClr val="bg1"/>
                </a:solidFill>
                <a:effectLst>
                  <a:outerShdw blurRad="38100" dist="38100" dir="2700000" algn="tl">
                    <a:srgbClr val="000000">
                      <a:alpha val="43137"/>
                    </a:srgbClr>
                  </a:outerShdw>
                </a:effectLst>
                <a:latin typeface="Aller" panose="02000503030000020004" pitchFamily="2" charset="0"/>
              </a:rPr>
              <a:t>it into American political circles</a:t>
            </a:r>
            <a:r>
              <a:rPr lang="en-US" sz="2600" b="1" dirty="0" smtClean="0">
                <a:solidFill>
                  <a:schemeClr val="bg1"/>
                </a:solidFill>
                <a:effectLst>
                  <a:outerShdw blurRad="38100" dist="38100" dir="2700000" algn="tl">
                    <a:srgbClr val="000000">
                      <a:alpha val="43137"/>
                    </a:srgbClr>
                  </a:outerShdw>
                </a:effectLst>
                <a:latin typeface="Aller" panose="02000503030000020004" pitchFamily="2" charset="0"/>
              </a:rPr>
              <a:t>...today </a:t>
            </a:r>
            <a:r>
              <a:rPr lang="en-US" sz="2600" b="1" dirty="0">
                <a:solidFill>
                  <a:schemeClr val="bg1"/>
                </a:solidFill>
                <a:effectLst>
                  <a:outerShdw blurRad="38100" dist="38100" dir="2700000" algn="tl">
                    <a:srgbClr val="000000">
                      <a:alpha val="43137"/>
                    </a:srgbClr>
                  </a:outerShdw>
                </a:effectLst>
                <a:latin typeface="Aller" panose="02000503030000020004" pitchFamily="2" charset="0"/>
              </a:rPr>
              <a:t>we have no other alternative...we will not live here with the Arabs</a:t>
            </a:r>
            <a:r>
              <a:rPr lang="en-US" sz="26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pPr marL="0" indent="0" algn="r">
              <a:buNone/>
            </a:pPr>
            <a:r>
              <a:rPr lang="en-US" sz="2400" dirty="0" smtClean="0">
                <a:solidFill>
                  <a:schemeClr val="bg1"/>
                </a:solidFill>
                <a:effectLst>
                  <a:outerShdw blurRad="38100" dist="38100" dir="2700000" algn="tl">
                    <a:srgbClr val="000000">
                      <a:alpha val="43137"/>
                    </a:srgbClr>
                  </a:outerShdw>
                </a:effectLst>
                <a:latin typeface="Aller" panose="02000503030000020004" pitchFamily="2" charset="0"/>
              </a:rPr>
              <a:t>-Yosef </a:t>
            </a:r>
            <a:r>
              <a:rPr lang="en-US" sz="2400" dirty="0" err="1" smtClean="0">
                <a:solidFill>
                  <a:schemeClr val="bg1"/>
                </a:solidFill>
                <a:effectLst>
                  <a:outerShdw blurRad="38100" dist="38100" dir="2700000" algn="tl">
                    <a:srgbClr val="000000">
                      <a:alpha val="43137"/>
                    </a:srgbClr>
                  </a:outerShdw>
                </a:effectLst>
                <a:latin typeface="Aller" panose="02000503030000020004" pitchFamily="2" charset="0"/>
              </a:rPr>
              <a:t>Weitz</a:t>
            </a:r>
            <a:r>
              <a:rPr lang="en-US" sz="2400" dirty="0" smtClean="0">
                <a:solidFill>
                  <a:schemeClr val="bg1"/>
                </a:solidFill>
                <a:effectLst>
                  <a:outerShdw blurRad="38100" dist="38100" dir="2700000" algn="tl">
                    <a:srgbClr val="000000">
                      <a:alpha val="43137"/>
                    </a:srgbClr>
                  </a:outerShdw>
                </a:effectLst>
                <a:latin typeface="Aller" panose="02000503030000020004" pitchFamily="2" charset="0"/>
              </a:rPr>
              <a:t>’ diary (unedited manuscript)</a:t>
            </a:r>
          </a:p>
          <a:p>
            <a:pPr marL="0" indent="0" algn="r">
              <a:buNone/>
            </a:pPr>
            <a:r>
              <a:rPr lang="en-US" sz="2400" dirty="0" smtClean="0">
                <a:solidFill>
                  <a:schemeClr val="bg1"/>
                </a:solidFill>
                <a:effectLst>
                  <a:outerShdw blurRad="38100" dist="38100" dir="2700000" algn="tl">
                    <a:srgbClr val="000000">
                      <a:alpha val="43137"/>
                    </a:srgbClr>
                  </a:outerShdw>
                </a:effectLst>
                <a:latin typeface="Aller" panose="02000503030000020004" pitchFamily="2" charset="0"/>
              </a:rPr>
              <a:t>Central Zionist Archives, Jerusalem</a:t>
            </a:r>
            <a:endParaRPr lang="en-US" sz="2400"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4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4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25206613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229600" cy="45259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“We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must expel Arabs and take their places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and</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if we have to use force—not to dispossess the Arabs of the Negev and Transjordan, but to guarantee our own right to settle in those places—then we have force at our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disposal…It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is very possible that the Arabs of the neighboring countries will come to their aid against us. But our strength will exceed theirs</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-David Ben </a:t>
            </a:r>
            <a:r>
              <a:rPr lang="en-US" sz="2800" dirty="0" err="1">
                <a:solidFill>
                  <a:schemeClr val="bg1"/>
                </a:solidFill>
                <a:effectLst>
                  <a:outerShdw blurRad="38100" dist="38100" dir="2700000" algn="tl">
                    <a:srgbClr val="000000">
                      <a:alpha val="43137"/>
                    </a:srgbClr>
                  </a:outerShdw>
                </a:effectLst>
                <a:latin typeface="Aller" panose="02000503030000020004" pitchFamily="2" charset="0"/>
              </a:rPr>
              <a:t>Gurion</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letter to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his son Amos, Oct. 5</a:t>
            </a:r>
            <a:r>
              <a:rPr lang="en-US" sz="2800" baseline="30000" dirty="0">
                <a:solidFill>
                  <a:schemeClr val="bg1"/>
                </a:solidFill>
                <a:effectLst>
                  <a:outerShdw blurRad="38100" dist="38100" dir="2700000" algn="tl">
                    <a:srgbClr val="000000">
                      <a:alpha val="43137"/>
                    </a:srgbClr>
                  </a:outerShdw>
                </a:effectLst>
                <a:latin typeface="Aller" panose="02000503030000020004" pitchFamily="2" charset="0"/>
              </a:rPr>
              <a:t>th</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1937</a:t>
            </a:r>
            <a:endParaRPr lang="en-US" sz="2800"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0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9212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idx="1"/>
          </p:nvPr>
        </p:nvSpPr>
        <p:spPr/>
        <p:txBody>
          <a:bodyPr/>
          <a:lstStyle/>
          <a:p>
            <a:pPr eaLnBrk="1" hangingPunct="1"/>
            <a:endParaRPr lang="en-US" altLang="en-US" smtClean="0"/>
          </a:p>
        </p:txBody>
      </p:sp>
      <p:pic>
        <p:nvPicPr>
          <p:cNvPr id="7172"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0" y="295275"/>
            <a:ext cx="899160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AutoShape 5"/>
          <p:cNvSpPr>
            <a:spLocks noChangeArrowheads="1"/>
          </p:cNvSpPr>
          <p:nvPr/>
        </p:nvSpPr>
        <p:spPr bwMode="auto">
          <a:xfrm>
            <a:off x="3505200" y="1371600"/>
            <a:ext cx="2286000" cy="2667000"/>
          </a:xfrm>
          <a:prstGeom prst="upDownArrowCallout">
            <a:avLst>
              <a:gd name="adj1" fmla="val 25000"/>
              <a:gd name="adj2" fmla="val 25000"/>
              <a:gd name="adj3" fmla="val 14583"/>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74" name="Text Box 6"/>
          <p:cNvSpPr txBox="1">
            <a:spLocks noChangeArrowheads="1"/>
          </p:cNvSpPr>
          <p:nvPr/>
        </p:nvSpPr>
        <p:spPr bwMode="auto">
          <a:xfrm>
            <a:off x="3657600" y="228600"/>
            <a:ext cx="21129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a:solidFill>
                  <a:srgbClr val="FFFF00"/>
                </a:solidFill>
                <a:latin typeface="Lithograph" pitchFamily="2" charset="0"/>
              </a:rPr>
              <a:t>GOD</a:t>
            </a:r>
          </a:p>
        </p:txBody>
      </p:sp>
      <p:sp>
        <p:nvSpPr>
          <p:cNvPr id="7175" name="Oval 7"/>
          <p:cNvSpPr>
            <a:spLocks noChangeArrowheads="1"/>
          </p:cNvSpPr>
          <p:nvPr/>
        </p:nvSpPr>
        <p:spPr bwMode="auto">
          <a:xfrm>
            <a:off x="2514600" y="4191000"/>
            <a:ext cx="4419600" cy="2362200"/>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76" name="Text Box 8"/>
          <p:cNvSpPr txBox="1">
            <a:spLocks noChangeArrowheads="1"/>
          </p:cNvSpPr>
          <p:nvPr/>
        </p:nvSpPr>
        <p:spPr bwMode="auto">
          <a:xfrm>
            <a:off x="3810000" y="21336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a:solidFill>
                  <a:srgbClr val="FFFF00"/>
                </a:solidFill>
                <a:latin typeface="Lithograph" pitchFamily="2" charset="0"/>
              </a:rPr>
              <a:t>Jesus</a:t>
            </a:r>
          </a:p>
        </p:txBody>
      </p:sp>
      <p:sp>
        <p:nvSpPr>
          <p:cNvPr id="7177" name="Text Box 9"/>
          <p:cNvSpPr txBox="1">
            <a:spLocks noChangeArrowheads="1"/>
          </p:cNvSpPr>
          <p:nvPr/>
        </p:nvSpPr>
        <p:spPr bwMode="auto">
          <a:xfrm>
            <a:off x="2590800" y="4937125"/>
            <a:ext cx="4262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000">
                <a:solidFill>
                  <a:srgbClr val="FFFF00"/>
                </a:solidFill>
                <a:latin typeface="Lithograph" pitchFamily="2" charset="0"/>
              </a:rPr>
              <a:t>The Nations</a:t>
            </a:r>
          </a:p>
        </p:txBody>
      </p:sp>
      <p:sp>
        <p:nvSpPr>
          <p:cNvPr id="7178" name="Text Box 10"/>
          <p:cNvSpPr txBox="1">
            <a:spLocks noChangeArrowheads="1"/>
          </p:cNvSpPr>
          <p:nvPr/>
        </p:nvSpPr>
        <p:spPr bwMode="auto">
          <a:xfrm>
            <a:off x="5791200" y="2743200"/>
            <a:ext cx="1798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rgbClr val="FFFF00"/>
                </a:solidFill>
                <a:latin typeface="Lithograph" pitchFamily="2" charset="0"/>
              </a:rPr>
              <a:t>Holy Spirit</a:t>
            </a:r>
          </a:p>
        </p:txBody>
      </p:sp>
      <p:sp>
        <p:nvSpPr>
          <p:cNvPr id="7179" name="Text Box 11"/>
          <p:cNvSpPr txBox="1">
            <a:spLocks noChangeArrowheads="1"/>
          </p:cNvSpPr>
          <p:nvPr/>
        </p:nvSpPr>
        <p:spPr bwMode="auto">
          <a:xfrm>
            <a:off x="5867400" y="1295400"/>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7180" name="AutoShape 12"/>
          <p:cNvSpPr>
            <a:spLocks noChangeArrowheads="1"/>
          </p:cNvSpPr>
          <p:nvPr/>
        </p:nvSpPr>
        <p:spPr bwMode="auto">
          <a:xfrm>
            <a:off x="6096000" y="1676400"/>
            <a:ext cx="1143000" cy="1066800"/>
          </a:xfrm>
          <a:custGeom>
            <a:avLst/>
            <a:gdLst>
              <a:gd name="T0" fmla="*/ 574675 w 21600"/>
              <a:gd name="T1" fmla="*/ 108014 h 21600"/>
              <a:gd name="T2" fmla="*/ 154940 w 21600"/>
              <a:gd name="T3" fmla="*/ 533400 h 21600"/>
              <a:gd name="T4" fmla="*/ 574675 w 21600"/>
              <a:gd name="T5" fmla="*/ 1066800 h 21600"/>
              <a:gd name="T6" fmla="*/ 988060 w 21600"/>
              <a:gd name="T7" fmla="*/ 5334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F200"/>
              </a:gs>
              <a:gs pos="45000">
                <a:srgbClr val="FF7A00"/>
              </a:gs>
              <a:gs pos="70000">
                <a:srgbClr val="FF0300"/>
              </a:gs>
              <a:gs pos="100000">
                <a:srgbClr val="4D0808"/>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Line 13"/>
          <p:cNvSpPr>
            <a:spLocks noChangeShapeType="1"/>
          </p:cNvSpPr>
          <p:nvPr/>
        </p:nvSpPr>
        <p:spPr bwMode="auto">
          <a:xfrm>
            <a:off x="6324600" y="1981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Line 14"/>
          <p:cNvSpPr>
            <a:spLocks noChangeShapeType="1"/>
          </p:cNvSpPr>
          <p:nvPr/>
        </p:nvSpPr>
        <p:spPr bwMode="auto">
          <a:xfrm>
            <a:off x="6324600" y="21336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Line 15"/>
          <p:cNvSpPr>
            <a:spLocks noChangeShapeType="1"/>
          </p:cNvSpPr>
          <p:nvPr/>
        </p:nvSpPr>
        <p:spPr bwMode="auto">
          <a:xfrm>
            <a:off x="6477000" y="22860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4" name="Line 16"/>
          <p:cNvSpPr>
            <a:spLocks noChangeShapeType="1"/>
          </p:cNvSpPr>
          <p:nvPr/>
        </p:nvSpPr>
        <p:spPr bwMode="auto">
          <a:xfrm>
            <a:off x="6553200" y="24384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5" name="Line 17"/>
          <p:cNvSpPr>
            <a:spLocks noChangeShapeType="1"/>
          </p:cNvSpPr>
          <p:nvPr/>
        </p:nvSpPr>
        <p:spPr bwMode="auto">
          <a:xfrm>
            <a:off x="6324600" y="1828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6" name="Line 18"/>
          <p:cNvSpPr>
            <a:spLocks noChangeShapeType="1"/>
          </p:cNvSpPr>
          <p:nvPr/>
        </p:nvSpPr>
        <p:spPr bwMode="auto">
          <a:xfrm>
            <a:off x="6781800" y="1828800"/>
            <a:ext cx="228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7" name="Text Box 19"/>
          <p:cNvSpPr txBox="1">
            <a:spLocks noChangeArrowheads="1"/>
          </p:cNvSpPr>
          <p:nvPr/>
        </p:nvSpPr>
        <p:spPr bwMode="auto">
          <a:xfrm>
            <a:off x="3733800" y="2743200"/>
            <a:ext cx="175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3200">
                <a:solidFill>
                  <a:srgbClr val="FFFF00"/>
                </a:solidFill>
              </a:rPr>
              <a:t>IIIIIIIIIIII</a:t>
            </a:r>
          </a:p>
        </p:txBody>
      </p:sp>
      <p:sp>
        <p:nvSpPr>
          <p:cNvPr id="7188" name="Rectangle 20"/>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4400">
              <a:solidFill>
                <a:schemeClr val="tx2"/>
              </a:solidFill>
            </a:endParaRPr>
          </a:p>
        </p:txBody>
      </p:sp>
      <p:sp>
        <p:nvSpPr>
          <p:cNvPr id="7189" name="Rectangle 21"/>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a:p>
        </p:txBody>
      </p:sp>
      <p:pic>
        <p:nvPicPr>
          <p:cNvPr id="7190" name="Picture 22"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1" y="0"/>
            <a:ext cx="93016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91" name="Group 23"/>
          <p:cNvGrpSpPr>
            <a:grpSpLocks/>
          </p:cNvGrpSpPr>
          <p:nvPr/>
        </p:nvGrpSpPr>
        <p:grpSpPr bwMode="auto">
          <a:xfrm>
            <a:off x="5029200" y="1478756"/>
            <a:ext cx="3856038" cy="4845845"/>
            <a:chOff x="2832" y="144"/>
            <a:chExt cx="2429" cy="3168"/>
          </a:xfrm>
        </p:grpSpPr>
        <p:sp>
          <p:nvSpPr>
            <p:cNvPr id="7214" name="AutoShape 24"/>
            <p:cNvSpPr>
              <a:spLocks noChangeArrowheads="1"/>
            </p:cNvSpPr>
            <p:nvPr/>
          </p:nvSpPr>
          <p:spPr bwMode="auto">
            <a:xfrm>
              <a:off x="3215" y="717"/>
              <a:ext cx="884" cy="1335"/>
            </a:xfrm>
            <a:prstGeom prst="upDownArrowCallout">
              <a:avLst>
                <a:gd name="adj1" fmla="val 25000"/>
                <a:gd name="adj2" fmla="val 25000"/>
                <a:gd name="adj3" fmla="val 18877"/>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215" name="Text Box 25"/>
            <p:cNvSpPr txBox="1">
              <a:spLocks noChangeArrowheads="1"/>
            </p:cNvSpPr>
            <p:nvPr/>
          </p:nvSpPr>
          <p:spPr bwMode="auto">
            <a:xfrm>
              <a:off x="3274" y="144"/>
              <a:ext cx="1331"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a:solidFill>
                    <a:srgbClr val="FFFF00"/>
                  </a:solidFill>
                  <a:latin typeface="Lithograph" pitchFamily="2" charset="0"/>
                </a:rPr>
                <a:t>GOD</a:t>
              </a:r>
            </a:p>
          </p:txBody>
        </p:sp>
        <p:sp>
          <p:nvSpPr>
            <p:cNvPr id="7216" name="Oval 26"/>
            <p:cNvSpPr>
              <a:spLocks noChangeArrowheads="1"/>
            </p:cNvSpPr>
            <p:nvPr/>
          </p:nvSpPr>
          <p:spPr bwMode="auto">
            <a:xfrm>
              <a:off x="2832" y="2129"/>
              <a:ext cx="1708" cy="1183"/>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217" name="Text Box 27"/>
            <p:cNvSpPr txBox="1">
              <a:spLocks noChangeArrowheads="1"/>
            </p:cNvSpPr>
            <p:nvPr/>
          </p:nvSpPr>
          <p:spPr bwMode="auto">
            <a:xfrm>
              <a:off x="3216" y="1104"/>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000">
                  <a:solidFill>
                    <a:srgbClr val="FFFF00"/>
                  </a:solidFill>
                  <a:latin typeface="Lithograph" pitchFamily="2" charset="0"/>
                </a:rPr>
                <a:t>church</a:t>
              </a:r>
            </a:p>
          </p:txBody>
        </p:sp>
        <p:sp>
          <p:nvSpPr>
            <p:cNvPr id="7218" name="Text Box 28"/>
            <p:cNvSpPr txBox="1">
              <a:spLocks noChangeArrowheads="1"/>
            </p:cNvSpPr>
            <p:nvPr/>
          </p:nvSpPr>
          <p:spPr bwMode="auto">
            <a:xfrm>
              <a:off x="2861" y="2634"/>
              <a:ext cx="16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solidFill>
                    <a:srgbClr val="FFFF00"/>
                  </a:solidFill>
                  <a:latin typeface="Lithograph" pitchFamily="2" charset="0"/>
                </a:rPr>
                <a:t>The Nations</a:t>
              </a:r>
            </a:p>
          </p:txBody>
        </p:sp>
        <p:sp>
          <p:nvSpPr>
            <p:cNvPr id="7219" name="Text Box 29"/>
            <p:cNvSpPr txBox="1">
              <a:spLocks noChangeArrowheads="1"/>
            </p:cNvSpPr>
            <p:nvPr/>
          </p:nvSpPr>
          <p:spPr bwMode="auto">
            <a:xfrm>
              <a:off x="4128" y="1392"/>
              <a:ext cx="113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a:solidFill>
                    <a:srgbClr val="FFFF00"/>
                  </a:solidFill>
                  <a:latin typeface="Lithograph" pitchFamily="2" charset="0"/>
                </a:rPr>
                <a:t>Holy Spirit</a:t>
              </a:r>
            </a:p>
          </p:txBody>
        </p:sp>
        <p:sp>
          <p:nvSpPr>
            <p:cNvPr id="7220" name="Text Box 30"/>
            <p:cNvSpPr txBox="1">
              <a:spLocks noChangeArrowheads="1"/>
            </p:cNvSpPr>
            <p:nvPr/>
          </p:nvSpPr>
          <p:spPr bwMode="auto">
            <a:xfrm>
              <a:off x="4128" y="678"/>
              <a:ext cx="11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7221" name="AutoShape 31"/>
            <p:cNvSpPr>
              <a:spLocks noChangeArrowheads="1"/>
            </p:cNvSpPr>
            <p:nvPr/>
          </p:nvSpPr>
          <p:spPr bwMode="auto">
            <a:xfrm>
              <a:off x="4216" y="869"/>
              <a:ext cx="442" cy="535"/>
            </a:xfrm>
            <a:custGeom>
              <a:avLst/>
              <a:gdLst>
                <a:gd name="T0" fmla="*/ 222 w 21600"/>
                <a:gd name="T1" fmla="*/ 54 h 21600"/>
                <a:gd name="T2" fmla="*/ 60 w 21600"/>
                <a:gd name="T3" fmla="*/ 268 h 21600"/>
                <a:gd name="T4" fmla="*/ 222 w 21600"/>
                <a:gd name="T5" fmla="*/ 535 h 21600"/>
                <a:gd name="T6" fmla="*/ 382 w 21600"/>
                <a:gd name="T7" fmla="*/ 268 h 21600"/>
                <a:gd name="T8" fmla="*/ 17694720 60000 65536"/>
                <a:gd name="T9" fmla="*/ 11796480 60000 65536"/>
                <a:gd name="T10" fmla="*/ 5898240 60000 65536"/>
                <a:gd name="T11" fmla="*/ 0 60000 65536"/>
                <a:gd name="T12" fmla="*/ 5033 w 21600"/>
                <a:gd name="T13" fmla="*/ 2261 h 21600"/>
                <a:gd name="T14" fmla="*/ 16567 w 21600"/>
                <a:gd name="T15" fmla="*/ 1368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F200"/>
                </a:gs>
                <a:gs pos="45000">
                  <a:srgbClr val="FF7A00"/>
                </a:gs>
                <a:gs pos="70000">
                  <a:srgbClr val="FF0300"/>
                </a:gs>
                <a:gs pos="100000">
                  <a:srgbClr val="4D0808"/>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22" name="Line 32"/>
            <p:cNvSpPr>
              <a:spLocks noChangeShapeType="1"/>
            </p:cNvSpPr>
            <p:nvPr/>
          </p:nvSpPr>
          <p:spPr bwMode="auto">
            <a:xfrm>
              <a:off x="4305" y="1022"/>
              <a:ext cx="2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3" name="Line 33"/>
            <p:cNvSpPr>
              <a:spLocks noChangeShapeType="1"/>
            </p:cNvSpPr>
            <p:nvPr/>
          </p:nvSpPr>
          <p:spPr bwMode="auto">
            <a:xfrm>
              <a:off x="4305" y="1098"/>
              <a:ext cx="2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4" name="Line 34"/>
            <p:cNvSpPr>
              <a:spLocks noChangeShapeType="1"/>
            </p:cNvSpPr>
            <p:nvPr/>
          </p:nvSpPr>
          <p:spPr bwMode="auto">
            <a:xfrm>
              <a:off x="4364" y="1175"/>
              <a:ext cx="1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5" name="Line 35"/>
            <p:cNvSpPr>
              <a:spLocks noChangeShapeType="1"/>
            </p:cNvSpPr>
            <p:nvPr/>
          </p:nvSpPr>
          <p:spPr bwMode="auto">
            <a:xfrm>
              <a:off x="4393" y="1251"/>
              <a:ext cx="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6" name="Line 36"/>
            <p:cNvSpPr>
              <a:spLocks noChangeShapeType="1"/>
            </p:cNvSpPr>
            <p:nvPr/>
          </p:nvSpPr>
          <p:spPr bwMode="auto">
            <a:xfrm>
              <a:off x="4305" y="946"/>
              <a:ext cx="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7" name="Line 37"/>
            <p:cNvSpPr>
              <a:spLocks noChangeShapeType="1"/>
            </p:cNvSpPr>
            <p:nvPr/>
          </p:nvSpPr>
          <p:spPr bwMode="auto">
            <a:xfrm>
              <a:off x="4481" y="946"/>
              <a:ext cx="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28" name="Text Box 38"/>
            <p:cNvSpPr txBox="1">
              <a:spLocks noChangeArrowheads="1"/>
            </p:cNvSpPr>
            <p:nvPr/>
          </p:nvSpPr>
          <p:spPr bwMode="auto">
            <a:xfrm>
              <a:off x="3303" y="1404"/>
              <a:ext cx="6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a:solidFill>
                    <a:srgbClr val="FFFF00"/>
                  </a:solidFill>
                </a:rPr>
                <a:t>IIIIIIIIIIII</a:t>
              </a:r>
            </a:p>
          </p:txBody>
        </p:sp>
      </p:grpSp>
      <p:grpSp>
        <p:nvGrpSpPr>
          <p:cNvPr id="7192" name="Group 39"/>
          <p:cNvGrpSpPr>
            <a:grpSpLocks/>
          </p:cNvGrpSpPr>
          <p:nvPr/>
        </p:nvGrpSpPr>
        <p:grpSpPr bwMode="auto">
          <a:xfrm>
            <a:off x="457200" y="1371600"/>
            <a:ext cx="3863975" cy="4953000"/>
            <a:chOff x="576" y="192"/>
            <a:chExt cx="2434" cy="3120"/>
          </a:xfrm>
        </p:grpSpPr>
        <p:sp>
          <p:nvSpPr>
            <p:cNvPr id="7195" name="AutoShape 40"/>
            <p:cNvSpPr>
              <a:spLocks noChangeArrowheads="1"/>
            </p:cNvSpPr>
            <p:nvPr/>
          </p:nvSpPr>
          <p:spPr bwMode="auto">
            <a:xfrm>
              <a:off x="965" y="756"/>
              <a:ext cx="873" cy="1316"/>
            </a:xfrm>
            <a:prstGeom prst="upDownArrowCallout">
              <a:avLst>
                <a:gd name="adj1" fmla="val 25000"/>
                <a:gd name="adj2" fmla="val 25000"/>
                <a:gd name="adj3" fmla="val 18843"/>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96" name="Text Box 41"/>
            <p:cNvSpPr txBox="1">
              <a:spLocks noChangeArrowheads="1"/>
            </p:cNvSpPr>
            <p:nvPr/>
          </p:nvSpPr>
          <p:spPr bwMode="auto">
            <a:xfrm>
              <a:off x="1025" y="192"/>
              <a:ext cx="1331"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6000" u="sng">
                  <a:solidFill>
                    <a:srgbClr val="FFFF00"/>
                  </a:solidFill>
                  <a:latin typeface="Lithograph" pitchFamily="2" charset="0"/>
                </a:rPr>
                <a:t>GOD</a:t>
              </a:r>
            </a:p>
          </p:txBody>
        </p:sp>
        <p:sp>
          <p:nvSpPr>
            <p:cNvPr id="7197" name="Oval 42"/>
            <p:cNvSpPr>
              <a:spLocks noChangeArrowheads="1"/>
            </p:cNvSpPr>
            <p:nvPr/>
          </p:nvSpPr>
          <p:spPr bwMode="auto">
            <a:xfrm>
              <a:off x="576" y="2147"/>
              <a:ext cx="1690" cy="1165"/>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198" name="Text Box 43"/>
            <p:cNvSpPr txBox="1">
              <a:spLocks noChangeArrowheads="1"/>
            </p:cNvSpPr>
            <p:nvPr/>
          </p:nvSpPr>
          <p:spPr bwMode="auto">
            <a:xfrm>
              <a:off x="1025" y="1132"/>
              <a:ext cx="8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solidFill>
                    <a:srgbClr val="FFFF00"/>
                  </a:solidFill>
                  <a:latin typeface="Lithograph" pitchFamily="2" charset="0"/>
                </a:rPr>
                <a:t>Israel</a:t>
              </a:r>
            </a:p>
          </p:txBody>
        </p:sp>
        <p:sp>
          <p:nvSpPr>
            <p:cNvPr id="7199" name="Text Box 44"/>
            <p:cNvSpPr txBox="1">
              <a:spLocks noChangeArrowheads="1"/>
            </p:cNvSpPr>
            <p:nvPr/>
          </p:nvSpPr>
          <p:spPr bwMode="auto">
            <a:xfrm>
              <a:off x="606" y="2640"/>
              <a:ext cx="18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solidFill>
                    <a:srgbClr val="FFFF00"/>
                  </a:solidFill>
                  <a:latin typeface="Lithograph" pitchFamily="2" charset="0"/>
                </a:rPr>
                <a:t>The Nations</a:t>
              </a:r>
            </a:p>
          </p:txBody>
        </p:sp>
        <p:sp>
          <p:nvSpPr>
            <p:cNvPr id="7200" name="Text Box 45"/>
            <p:cNvSpPr txBox="1">
              <a:spLocks noChangeArrowheads="1"/>
            </p:cNvSpPr>
            <p:nvPr/>
          </p:nvSpPr>
          <p:spPr bwMode="auto">
            <a:xfrm>
              <a:off x="1952" y="1395"/>
              <a:ext cx="74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Torah</a:t>
              </a:r>
            </a:p>
          </p:txBody>
        </p:sp>
        <p:grpSp>
          <p:nvGrpSpPr>
            <p:cNvPr id="7201" name="Group 46"/>
            <p:cNvGrpSpPr>
              <a:grpSpLocks/>
            </p:cNvGrpSpPr>
            <p:nvPr/>
          </p:nvGrpSpPr>
          <p:grpSpPr bwMode="auto">
            <a:xfrm>
              <a:off x="1982" y="906"/>
              <a:ext cx="408" cy="451"/>
              <a:chOff x="3792" y="768"/>
              <a:chExt cx="528" cy="480"/>
            </a:xfrm>
          </p:grpSpPr>
          <p:sp>
            <p:nvSpPr>
              <p:cNvPr id="7212" name="AutoShape 47"/>
              <p:cNvSpPr>
                <a:spLocks noChangeArrowheads="1"/>
              </p:cNvSpPr>
              <p:nvPr/>
            </p:nvSpPr>
            <p:spPr bwMode="auto">
              <a:xfrm rot="-5209211">
                <a:off x="3936" y="864"/>
                <a:ext cx="480" cy="288"/>
              </a:xfrm>
              <a:prstGeom prst="flowChartDelay">
                <a:avLst/>
              </a:prstGeom>
              <a:blipFill dpi="0" rotWithShape="1">
                <a:blip r:embed="rId3"/>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7213" name="AutoShape 48"/>
              <p:cNvSpPr>
                <a:spLocks noChangeArrowheads="1"/>
              </p:cNvSpPr>
              <p:nvPr/>
            </p:nvSpPr>
            <p:spPr bwMode="auto">
              <a:xfrm rot="-5209211">
                <a:off x="3696" y="864"/>
                <a:ext cx="480" cy="288"/>
              </a:xfrm>
              <a:prstGeom prst="flowChartDelay">
                <a:avLst/>
              </a:prstGeom>
              <a:blipFill dpi="0" rotWithShape="1">
                <a:blip r:embed="rId3"/>
                <a:srcRect/>
                <a:tile tx="0" ty="0" sx="100000" sy="100000" flip="none" algn="tl"/>
              </a:blip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grpSp>
        <p:sp>
          <p:nvSpPr>
            <p:cNvPr id="7202" name="Line 49"/>
            <p:cNvSpPr>
              <a:spLocks noChangeShapeType="1"/>
            </p:cNvSpPr>
            <p:nvPr/>
          </p:nvSpPr>
          <p:spPr bwMode="auto">
            <a:xfrm>
              <a:off x="2040" y="1056"/>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3" name="Line 50"/>
            <p:cNvSpPr>
              <a:spLocks noChangeShapeType="1"/>
            </p:cNvSpPr>
            <p:nvPr/>
          </p:nvSpPr>
          <p:spPr bwMode="auto">
            <a:xfrm>
              <a:off x="2040" y="1132"/>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4" name="Line 51"/>
            <p:cNvSpPr>
              <a:spLocks noChangeShapeType="1"/>
            </p:cNvSpPr>
            <p:nvPr/>
          </p:nvSpPr>
          <p:spPr bwMode="auto">
            <a:xfrm>
              <a:off x="2011" y="1207"/>
              <a:ext cx="1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5" name="Line 52"/>
            <p:cNvSpPr>
              <a:spLocks noChangeShapeType="1"/>
            </p:cNvSpPr>
            <p:nvPr/>
          </p:nvSpPr>
          <p:spPr bwMode="auto">
            <a:xfrm>
              <a:off x="2011" y="1282"/>
              <a:ext cx="1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6" name="Line 53"/>
            <p:cNvSpPr>
              <a:spLocks noChangeShapeType="1"/>
            </p:cNvSpPr>
            <p:nvPr/>
          </p:nvSpPr>
          <p:spPr bwMode="auto">
            <a:xfrm>
              <a:off x="2215" y="1056"/>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7" name="Line 54"/>
            <p:cNvSpPr>
              <a:spLocks noChangeShapeType="1"/>
            </p:cNvSpPr>
            <p:nvPr/>
          </p:nvSpPr>
          <p:spPr bwMode="auto">
            <a:xfrm>
              <a:off x="2215" y="1132"/>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8" name="Line 55"/>
            <p:cNvSpPr>
              <a:spLocks noChangeShapeType="1"/>
            </p:cNvSpPr>
            <p:nvPr/>
          </p:nvSpPr>
          <p:spPr bwMode="auto">
            <a:xfrm>
              <a:off x="2215" y="1207"/>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9" name="Line 56"/>
            <p:cNvSpPr>
              <a:spLocks noChangeShapeType="1"/>
            </p:cNvSpPr>
            <p:nvPr/>
          </p:nvSpPr>
          <p:spPr bwMode="auto">
            <a:xfrm>
              <a:off x="2215" y="1282"/>
              <a:ext cx="1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0" name="Text Box 57"/>
            <p:cNvSpPr txBox="1">
              <a:spLocks noChangeArrowheads="1"/>
            </p:cNvSpPr>
            <p:nvPr/>
          </p:nvSpPr>
          <p:spPr bwMode="auto">
            <a:xfrm>
              <a:off x="1892" y="717"/>
              <a:ext cx="11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FFFF00"/>
                  </a:solidFill>
                  <a:latin typeface="Lithograph" pitchFamily="2" charset="0"/>
                </a:rPr>
                <a:t>Covenant:</a:t>
              </a:r>
            </a:p>
          </p:txBody>
        </p:sp>
        <p:sp>
          <p:nvSpPr>
            <p:cNvPr id="7211" name="Text Box 58"/>
            <p:cNvSpPr txBox="1">
              <a:spLocks noChangeArrowheads="1"/>
            </p:cNvSpPr>
            <p:nvPr/>
          </p:nvSpPr>
          <p:spPr bwMode="auto">
            <a:xfrm>
              <a:off x="1055" y="1432"/>
              <a:ext cx="67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000">
                  <a:solidFill>
                    <a:srgbClr val="FFFF00"/>
                  </a:solidFill>
                </a:rPr>
                <a:t>IIIIIIIIIIII</a:t>
              </a:r>
            </a:p>
          </p:txBody>
        </p:sp>
      </p:grpSp>
      <p:sp>
        <p:nvSpPr>
          <p:cNvPr id="7193" name="Text Box 59"/>
          <p:cNvSpPr txBox="1">
            <a:spLocks noChangeArrowheads="1"/>
          </p:cNvSpPr>
          <p:nvPr/>
        </p:nvSpPr>
        <p:spPr bwMode="auto">
          <a:xfrm>
            <a:off x="222250" y="184150"/>
            <a:ext cx="87693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u="sng" dirty="0" smtClean="0">
                <a:solidFill>
                  <a:schemeClr val="bg1"/>
                </a:solidFill>
              </a:rPr>
              <a:t>CONTINUALIST/DISPENSATIONAL </a:t>
            </a:r>
            <a:r>
              <a:rPr lang="en-US" altLang="en-US" sz="2400" b="1" u="sng" dirty="0">
                <a:solidFill>
                  <a:schemeClr val="bg1"/>
                </a:solidFill>
              </a:rPr>
              <a:t>THEOLOGY</a:t>
            </a:r>
            <a:r>
              <a:rPr lang="en-US" altLang="en-US" sz="2400" b="1" dirty="0">
                <a:solidFill>
                  <a:schemeClr val="bg1"/>
                </a:solidFill>
              </a:rPr>
              <a:t>:</a:t>
            </a:r>
          </a:p>
          <a:p>
            <a:pPr algn="ctr" eaLnBrk="1" hangingPunct="1"/>
            <a:r>
              <a:rPr lang="en-US" altLang="en-US" sz="2400" dirty="0">
                <a:solidFill>
                  <a:schemeClr val="bg1"/>
                </a:solidFill>
              </a:rPr>
              <a:t>Church stands alongside Israel </a:t>
            </a:r>
            <a:endParaRPr lang="en-US" altLang="en-US" sz="2400" dirty="0" smtClean="0">
              <a:solidFill>
                <a:schemeClr val="bg1"/>
              </a:solidFill>
            </a:endParaRPr>
          </a:p>
          <a:p>
            <a:pPr algn="ctr" eaLnBrk="1" hangingPunct="1"/>
            <a:r>
              <a:rPr lang="en-US" altLang="en-US" sz="2400" dirty="0" smtClean="0">
                <a:solidFill>
                  <a:schemeClr val="bg1"/>
                </a:solidFill>
              </a:rPr>
              <a:t>as </a:t>
            </a:r>
            <a:r>
              <a:rPr lang="en-US" altLang="en-US" sz="2400" dirty="0">
                <a:solidFill>
                  <a:schemeClr val="bg1"/>
                </a:solidFill>
              </a:rPr>
              <a:t>God’s </a:t>
            </a:r>
            <a:r>
              <a:rPr lang="en-US" altLang="en-US" sz="2400" dirty="0" smtClean="0">
                <a:solidFill>
                  <a:schemeClr val="bg1"/>
                </a:solidFill>
              </a:rPr>
              <a:t>2</a:t>
            </a:r>
            <a:r>
              <a:rPr lang="en-US" altLang="en-US" sz="2400" baseline="30000" dirty="0" smtClean="0">
                <a:solidFill>
                  <a:schemeClr val="bg1"/>
                </a:solidFill>
              </a:rPr>
              <a:t>nd</a:t>
            </a:r>
            <a:r>
              <a:rPr lang="en-US" altLang="en-US" sz="2400" dirty="0" smtClean="0">
                <a:solidFill>
                  <a:schemeClr val="bg1"/>
                </a:solidFill>
              </a:rPr>
              <a:t> </a:t>
            </a:r>
            <a:r>
              <a:rPr lang="en-US" altLang="en-US" sz="2400" dirty="0">
                <a:solidFill>
                  <a:schemeClr val="bg1"/>
                </a:solidFill>
              </a:rPr>
              <a:t>Covenant People</a:t>
            </a:r>
          </a:p>
        </p:txBody>
      </p:sp>
      <p:sp>
        <p:nvSpPr>
          <p:cNvPr id="7194" name="Line 60"/>
          <p:cNvSpPr>
            <a:spLocks noChangeShapeType="1"/>
          </p:cNvSpPr>
          <p:nvPr/>
        </p:nvSpPr>
        <p:spPr bwMode="auto">
          <a:xfrm>
            <a:off x="4495800" y="1600200"/>
            <a:ext cx="0" cy="4876800"/>
          </a:xfrm>
          <a:prstGeom prst="line">
            <a:avLst/>
          </a:prstGeom>
          <a:noFill/>
          <a:ln w="38100">
            <a:solidFill>
              <a:srgbClr val="FFFF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lstStyle/>
          <a:p>
            <a:pPr marL="0" indent="0">
              <a:buNone/>
            </a:pPr>
            <a:r>
              <a:rPr lang="en-US" sz="4000" b="1" dirty="0" smtClean="0">
                <a:solidFill>
                  <a:srgbClr val="FFCC00"/>
                </a:solidFill>
                <a:effectLst>
                  <a:outerShdw blurRad="38100" dist="38100" dir="2700000" algn="tl">
                    <a:srgbClr val="000000">
                      <a:alpha val="43137"/>
                    </a:srgbClr>
                  </a:outerShdw>
                </a:effectLst>
                <a:latin typeface="Aller" panose="02000503030000020004" pitchFamily="2" charset="0"/>
              </a:rPr>
              <a:t>By June </a:t>
            </a:r>
            <a:r>
              <a:rPr lang="en-US" sz="4000" b="1" dirty="0">
                <a:solidFill>
                  <a:srgbClr val="FFCC00"/>
                </a:solidFill>
                <a:effectLst>
                  <a:outerShdw blurRad="38100" dist="38100" dir="2700000" algn="tl">
                    <a:srgbClr val="000000">
                      <a:alpha val="43137"/>
                    </a:srgbClr>
                  </a:outerShdw>
                </a:effectLst>
                <a:latin typeface="Aller" panose="02000503030000020004" pitchFamily="2" charset="0"/>
              </a:rPr>
              <a:t>1948, approximately 370,000 Palestinians had </a:t>
            </a:r>
            <a:r>
              <a:rPr lang="en-US" sz="4000" b="1" dirty="0" smtClean="0">
                <a:solidFill>
                  <a:srgbClr val="FFCC00"/>
                </a:solidFill>
                <a:effectLst>
                  <a:outerShdw blurRad="38100" dist="38100" dir="2700000" algn="tl">
                    <a:srgbClr val="000000">
                      <a:alpha val="43137"/>
                    </a:srgbClr>
                  </a:outerShdw>
                </a:effectLst>
                <a:latin typeface="Aller" panose="02000503030000020004" pitchFamily="2" charset="0"/>
              </a:rPr>
              <a:t>fled; number would double </a:t>
            </a:r>
            <a:r>
              <a:rPr lang="en-US" sz="4000" b="1" dirty="0">
                <a:solidFill>
                  <a:srgbClr val="FFCC00"/>
                </a:solidFill>
                <a:effectLst>
                  <a:outerShdw blurRad="38100" dist="38100" dir="2700000" algn="tl">
                    <a:srgbClr val="000000">
                      <a:alpha val="43137"/>
                    </a:srgbClr>
                  </a:outerShdw>
                </a:effectLst>
                <a:latin typeface="Aller" panose="02000503030000020004" pitchFamily="2" charset="0"/>
              </a:rPr>
              <a:t>by the end of the war. </a:t>
            </a:r>
          </a:p>
          <a:p>
            <a:pPr marL="0" indent="0">
              <a:buNone/>
            </a:pPr>
            <a:endPar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one third fled out of fear, one third were forcibly evacuated by the Israelis... [and] one third were encouraged by the Israelis to flee</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pPr marL="0" indent="0" algn="r">
              <a:buNone/>
            </a:pPr>
            <a:endParaRPr lang="en-US" sz="28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-Meir </a:t>
            </a:r>
            <a:r>
              <a:rPr lang="en-US" sz="2800" dirty="0" err="1" smtClean="0">
                <a:solidFill>
                  <a:schemeClr val="bg1"/>
                </a:solidFill>
                <a:effectLst>
                  <a:outerShdw blurRad="38100" dist="38100" dir="2700000" algn="tl">
                    <a:srgbClr val="000000">
                      <a:alpha val="43137"/>
                    </a:srgbClr>
                  </a:outerShdw>
                </a:effectLst>
                <a:latin typeface="Aller" panose="02000503030000020004" pitchFamily="2" charset="0"/>
              </a:rPr>
              <a:t>Pa’il</a:t>
            </a: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 </a:t>
            </a:r>
            <a:b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dirty="0" smtClean="0">
                <a:solidFill>
                  <a:schemeClr val="bg1"/>
                </a:solidFill>
                <a:effectLst>
                  <a:outerShdw blurRad="38100" dist="38100" dir="2700000" algn="tl">
                    <a:srgbClr val="000000">
                      <a:alpha val="43137"/>
                    </a:srgbClr>
                  </a:outerShdw>
                </a:effectLst>
                <a:latin typeface="Aller" panose="02000503030000020004" pitchFamily="2" charset="0"/>
              </a:rPr>
              <a:t>Israeli </a:t>
            </a:r>
            <a:r>
              <a:rPr lang="en-US" sz="2800" dirty="0">
                <a:solidFill>
                  <a:schemeClr val="bg1"/>
                </a:solidFill>
                <a:effectLst>
                  <a:outerShdw blurRad="38100" dist="38100" dir="2700000" algn="tl">
                    <a:srgbClr val="000000">
                      <a:alpha val="43137"/>
                    </a:srgbClr>
                  </a:outerShdw>
                </a:effectLst>
                <a:latin typeface="Aller" panose="02000503030000020004" pitchFamily="2" charset="0"/>
              </a:rPr>
              <a:t>historian</a:t>
            </a:r>
            <a:endParaRPr lang="en-US" sz="2800" dirty="0" smtClean="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567432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4525963"/>
          </a:xfrm>
        </p:spPr>
        <p:txBody>
          <a:bodyPr/>
          <a:lstStyle/>
          <a:p>
            <a:pPr marL="0" indent="0">
              <a:buNone/>
            </a:pPr>
            <a:r>
              <a:rPr lang="en-US" sz="2800" b="1" dirty="0" smtClean="0">
                <a:solidFill>
                  <a:srgbClr val="FFCC00"/>
                </a:solidFill>
                <a:latin typeface="Aller" panose="02000503030000020004" pitchFamily="2" charset="0"/>
              </a:rPr>
              <a:t>U.N. Resolution </a:t>
            </a:r>
            <a:r>
              <a:rPr lang="en-US" sz="2800" b="1" dirty="0">
                <a:solidFill>
                  <a:srgbClr val="FFCC00"/>
                </a:solidFill>
                <a:latin typeface="Aller" panose="02000503030000020004" pitchFamily="2" charset="0"/>
              </a:rPr>
              <a:t>194, Dec. 11, 1948</a:t>
            </a:r>
            <a:endParaRPr lang="en-US" sz="2800" dirty="0">
              <a:solidFill>
                <a:srgbClr val="FFCC00"/>
              </a:solidFill>
              <a:latin typeface="Aller" panose="02000503030000020004" pitchFamily="2" charset="0"/>
            </a:endParaRPr>
          </a:p>
          <a:p>
            <a:pPr marL="0" indent="0">
              <a:buNone/>
            </a:pPr>
            <a:r>
              <a:rPr lang="en-US" sz="2800" b="1" dirty="0">
                <a:solidFill>
                  <a:schemeClr val="bg1"/>
                </a:solidFill>
                <a:latin typeface="Aller" panose="02000503030000020004" pitchFamily="2" charset="0"/>
              </a:rPr>
              <a:t>Resolves that the refugees wishing to return to their homes and live at peace with their </a:t>
            </a:r>
            <a:r>
              <a:rPr lang="en-US" sz="2800" b="1" dirty="0" err="1">
                <a:solidFill>
                  <a:schemeClr val="bg1"/>
                </a:solidFill>
                <a:latin typeface="Aller" panose="02000503030000020004" pitchFamily="2" charset="0"/>
              </a:rPr>
              <a:t>neighbours</a:t>
            </a:r>
            <a:r>
              <a:rPr lang="en-US" sz="2800" b="1" dirty="0">
                <a:solidFill>
                  <a:schemeClr val="bg1"/>
                </a:solidFill>
                <a:latin typeface="Aller" panose="02000503030000020004" pitchFamily="2" charset="0"/>
              </a:rPr>
              <a:t> should be permitted to do so at the earliest practicable date, and that compensation should be paid for the property of those choosing not to return and for loss of or damage to property which, under principles of international law or in equity, should be made good by the Governments or authorities responsible</a:t>
            </a:r>
            <a:r>
              <a:rPr lang="en-US" sz="2800" b="1" dirty="0" smtClean="0">
                <a:solidFill>
                  <a:schemeClr val="bg1"/>
                </a:solidFill>
                <a:latin typeface="Aller" panose="02000503030000020004" pitchFamily="2" charset="0"/>
              </a:rPr>
              <a:t>.</a:t>
            </a:r>
            <a:endParaRPr lang="en-US" sz="2800" b="1" dirty="0">
              <a:solidFill>
                <a:schemeClr val="bg1"/>
              </a:solidFill>
              <a:latin typeface="Aller" panose="02000503030000020004" pitchFamily="2" charset="0"/>
            </a:endParaRPr>
          </a:p>
        </p:txBody>
      </p:sp>
    </p:spTree>
    <p:extLst>
      <p:ext uri="{BB962C8B-B14F-4D97-AF65-F5344CB8AC3E}">
        <p14:creationId xmlns:p14="http://schemas.microsoft.com/office/powerpoint/2010/main" val="2804281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5575" y="877888"/>
            <a:ext cx="8839200" cy="4876800"/>
          </a:xfrm>
          <a:effectLst>
            <a:outerShdw dist="35921" dir="2700000" algn="ctr" rotWithShape="0">
              <a:schemeClr val="tx2"/>
            </a:outerShdw>
          </a:effectLst>
        </p:spPr>
        <p:txBody>
          <a:bodyPr/>
          <a:lstStyle/>
          <a:p>
            <a:pPr algn="ctr" eaLnBrk="1" hangingPunct="1">
              <a:buFontTx/>
              <a:buNone/>
            </a:pPr>
            <a:r>
              <a:rPr lang="en-US" altLang="en-US" sz="7200" b="1" dirty="0" smtClean="0">
                <a:solidFill>
                  <a:srgbClr val="FFCC00"/>
                </a:solidFill>
                <a:latin typeface="Aller" pitchFamily="2" charset="0"/>
              </a:rPr>
              <a:t>Ongoing Military</a:t>
            </a:r>
            <a:br>
              <a:rPr lang="en-US" altLang="en-US" sz="7200" b="1" dirty="0" smtClean="0">
                <a:solidFill>
                  <a:srgbClr val="FFCC00"/>
                </a:solidFill>
                <a:latin typeface="Aller" pitchFamily="2" charset="0"/>
              </a:rPr>
            </a:br>
            <a:r>
              <a:rPr lang="en-US" altLang="en-US" sz="7200" b="1" dirty="0" smtClean="0">
                <a:solidFill>
                  <a:srgbClr val="FFCC00"/>
                </a:solidFill>
                <a:latin typeface="Aller" pitchFamily="2" charset="0"/>
              </a:rPr>
              <a:t>Occupation </a:t>
            </a:r>
            <a:endParaRPr lang="en-US" altLang="en-US" sz="3600" b="1" dirty="0">
              <a:solidFill>
                <a:schemeClr val="bg1"/>
              </a:solidFill>
              <a:latin typeface="Aller" pitchFamily="2" charset="0"/>
            </a:endParaRPr>
          </a:p>
          <a:p>
            <a:pPr algn="ctr" eaLnBrk="1" hangingPunct="1">
              <a:buFontTx/>
              <a:buNone/>
            </a:pPr>
            <a:r>
              <a:rPr lang="en-US" altLang="en-US" b="1" dirty="0" smtClean="0">
                <a:solidFill>
                  <a:schemeClr val="bg1"/>
                </a:solidFill>
                <a:latin typeface="Aller" pitchFamily="2" charset="0"/>
              </a:rPr>
              <a:t>* Illegal under Geneva Convention</a:t>
            </a:r>
          </a:p>
          <a:p>
            <a:pPr algn="ctr" eaLnBrk="1" hangingPunct="1">
              <a:buFontTx/>
              <a:buNone/>
            </a:pPr>
            <a:r>
              <a:rPr lang="en-US" altLang="en-US" b="1" dirty="0" smtClean="0">
                <a:solidFill>
                  <a:schemeClr val="bg1"/>
                </a:solidFill>
                <a:latin typeface="Aller" pitchFamily="2" charset="0"/>
              </a:rPr>
              <a:t>* Separation Wall/Security Fence</a:t>
            </a:r>
          </a:p>
          <a:p>
            <a:pPr algn="ctr" eaLnBrk="1" hangingPunct="1">
              <a:buFontTx/>
              <a:buNone/>
            </a:pPr>
            <a:r>
              <a:rPr lang="en-US" altLang="en-US" b="1" dirty="0" smtClean="0">
                <a:solidFill>
                  <a:schemeClr val="bg1"/>
                </a:solidFill>
                <a:latin typeface="Aller" pitchFamily="2" charset="0"/>
              </a:rPr>
              <a:t>* Land &amp; Resource Annexation</a:t>
            </a:r>
          </a:p>
          <a:p>
            <a:pPr algn="ctr" eaLnBrk="1" hangingPunct="1">
              <a:buFontTx/>
              <a:buNone/>
            </a:pPr>
            <a:r>
              <a:rPr lang="en-US" altLang="en-US" b="1" dirty="0" smtClean="0">
                <a:solidFill>
                  <a:schemeClr val="bg1"/>
                </a:solidFill>
                <a:latin typeface="Aller" pitchFamily="2" charset="0"/>
              </a:rPr>
              <a:t>* Settlements &amp; settler terrorism </a:t>
            </a:r>
          </a:p>
          <a:p>
            <a:pPr algn="ctr" eaLnBrk="1" hangingPunct="1">
              <a:buFontTx/>
              <a:buNone/>
            </a:pPr>
            <a:r>
              <a:rPr lang="en-US" altLang="en-US" b="1" dirty="0" smtClean="0">
                <a:solidFill>
                  <a:schemeClr val="bg1"/>
                </a:solidFill>
                <a:latin typeface="Aller" pitchFamily="2" charset="0"/>
              </a:rPr>
              <a:t>* Segregation &amp; “Apartheid”</a:t>
            </a: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76306750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3400" y="-304800"/>
            <a:ext cx="5029200" cy="7382767"/>
          </a:xfrm>
        </p:spPr>
      </p:pic>
      <p:pic>
        <p:nvPicPr>
          <p:cNvPr id="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061" y="-381000"/>
            <a:ext cx="4612855" cy="762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934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2057400"/>
            <a:ext cx="10972800" cy="14630401"/>
          </a:xfrm>
        </p:spPr>
      </p:pic>
    </p:spTree>
    <p:extLst>
      <p:ext uri="{BB962C8B-B14F-4D97-AF65-F5344CB8AC3E}">
        <p14:creationId xmlns:p14="http://schemas.microsoft.com/office/powerpoint/2010/main" val="20497980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pPr marL="0" indent="0">
              <a:buNone/>
            </a:pPr>
            <a:r>
              <a:rPr lang="en-US" b="1" dirty="0" smtClean="0">
                <a:solidFill>
                  <a:srgbClr val="FFCC00"/>
                </a:solidFill>
                <a:latin typeface="Aller" panose="02000503030000020004" pitchFamily="2" charset="0"/>
              </a:rPr>
              <a:t>U.N. Security </a:t>
            </a:r>
            <a:r>
              <a:rPr lang="en-US" b="1" dirty="0">
                <a:solidFill>
                  <a:srgbClr val="FFCC00"/>
                </a:solidFill>
                <a:latin typeface="Aller" panose="02000503030000020004" pitchFamily="2" charset="0"/>
              </a:rPr>
              <a:t>Council </a:t>
            </a:r>
            <a:r>
              <a:rPr lang="en-US" b="1" dirty="0" smtClean="0">
                <a:solidFill>
                  <a:srgbClr val="FFCC00"/>
                </a:solidFill>
                <a:latin typeface="Aller" panose="02000503030000020004" pitchFamily="2" charset="0"/>
              </a:rPr>
              <a:t/>
            </a:r>
            <a:br>
              <a:rPr lang="en-US" b="1" dirty="0" smtClean="0">
                <a:solidFill>
                  <a:srgbClr val="FFCC00"/>
                </a:solidFill>
                <a:latin typeface="Aller" panose="02000503030000020004" pitchFamily="2" charset="0"/>
              </a:rPr>
            </a:br>
            <a:r>
              <a:rPr lang="en-US" b="1" dirty="0" smtClean="0">
                <a:solidFill>
                  <a:srgbClr val="FFCC00"/>
                </a:solidFill>
                <a:latin typeface="Aller" panose="02000503030000020004" pitchFamily="2" charset="0"/>
              </a:rPr>
              <a:t>Resolution 242, Nov</a:t>
            </a:r>
            <a:r>
              <a:rPr lang="en-US" b="1" dirty="0">
                <a:solidFill>
                  <a:srgbClr val="FFCC00"/>
                </a:solidFill>
                <a:latin typeface="Aller" panose="02000503030000020004" pitchFamily="2" charset="0"/>
              </a:rPr>
              <a:t>. 22, 1967</a:t>
            </a:r>
          </a:p>
          <a:p>
            <a:pPr marL="0" indent="0">
              <a:buNone/>
            </a:pPr>
            <a:r>
              <a:rPr lang="en-US" b="1" dirty="0">
                <a:solidFill>
                  <a:schemeClr val="bg1"/>
                </a:solidFill>
                <a:latin typeface="Aller" panose="02000503030000020004" pitchFamily="2" charset="0"/>
              </a:rPr>
              <a:t>Calls for the withdrawal of Israeli forces from territories occupied in the war that year and “the acknowledgment of the sovereignty, territorial integrity and political independence of every state in the area and their right to live in peace within secure and recognized boundaries free from threats or acts of force.”</a:t>
            </a:r>
          </a:p>
          <a:p>
            <a:pPr marL="0" indent="0">
              <a:buNone/>
            </a:pPr>
            <a:endParaRPr lang="en-US" b="1" dirty="0" smtClean="0">
              <a:solidFill>
                <a:schemeClr val="bg1"/>
              </a:solidFill>
              <a:latin typeface="Aller" panose="02000503030000020004" pitchFamily="2" charset="0"/>
            </a:endParaRPr>
          </a:p>
        </p:txBody>
      </p:sp>
    </p:spTree>
    <p:extLst>
      <p:ext uri="{BB962C8B-B14F-4D97-AF65-F5344CB8AC3E}">
        <p14:creationId xmlns:p14="http://schemas.microsoft.com/office/powerpoint/2010/main" val="7793500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924" y="0"/>
            <a:ext cx="9231924" cy="6858000"/>
          </a:xfrm>
        </p:spPr>
      </p:pic>
      <p:sp>
        <p:nvSpPr>
          <p:cNvPr id="3" name="TextBox 2"/>
          <p:cNvSpPr txBox="1"/>
          <p:nvPr/>
        </p:nvSpPr>
        <p:spPr>
          <a:xfrm>
            <a:off x="-152400" y="5810071"/>
            <a:ext cx="9144000" cy="1200329"/>
          </a:xfrm>
          <a:prstGeom prst="rect">
            <a:avLst/>
          </a:prstGeom>
          <a:noFill/>
          <a:effectLst>
            <a:outerShdw blurRad="50800" dist="50800" dir="5400000" algn="ctr" rotWithShape="0">
              <a:schemeClr val="tx1"/>
            </a:outerShdw>
          </a:effectLst>
        </p:spPr>
        <p:txBody>
          <a:bodyPr wrap="square" rtlCol="0">
            <a:spAutoFit/>
          </a:bodyPr>
          <a:lstStyle/>
          <a:p>
            <a:pPr lvl="1"/>
            <a:r>
              <a:rPr lang="en-US" sz="7200" b="1" dirty="0" smtClean="0">
                <a:solidFill>
                  <a:srgbClr val="FFCC00"/>
                </a:solidFill>
                <a:effectLst>
                  <a:outerShdw blurRad="38100" dist="38100" dir="2700000" algn="tl">
                    <a:srgbClr val="000000">
                      <a:alpha val="43137"/>
                    </a:srgbClr>
                  </a:outerShdw>
                </a:effectLst>
                <a:latin typeface="Aller" panose="02000503030000020004" pitchFamily="2" charset="0"/>
              </a:rPr>
              <a:t>The Separation Wall</a:t>
            </a:r>
            <a:endParaRPr lang="en-US" sz="7200" b="1" dirty="0">
              <a:solidFill>
                <a:srgbClr val="FFCC00"/>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41928618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582" y="0"/>
            <a:ext cx="9286269" cy="6858000"/>
          </a:xfrm>
        </p:spPr>
      </p:pic>
    </p:spTree>
    <p:extLst>
      <p:ext uri="{BB962C8B-B14F-4D97-AF65-F5344CB8AC3E}">
        <p14:creationId xmlns:p14="http://schemas.microsoft.com/office/powerpoint/2010/main" val="16030682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86" y="-1990"/>
            <a:ext cx="9158785" cy="6869089"/>
          </a:xfrm>
        </p:spPr>
      </p:pic>
    </p:spTree>
    <p:extLst>
      <p:ext uri="{BB962C8B-B14F-4D97-AF65-F5344CB8AC3E}">
        <p14:creationId xmlns:p14="http://schemas.microsoft.com/office/powerpoint/2010/main" val="18050059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060"/>
            <a:ext cx="9125896" cy="6840940"/>
          </a:xfrm>
        </p:spPr>
      </p:pic>
    </p:spTree>
    <p:extLst>
      <p:ext uri="{BB962C8B-B14F-4D97-AF65-F5344CB8AC3E}">
        <p14:creationId xmlns:p14="http://schemas.microsoft.com/office/powerpoint/2010/main" val="2743742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endParaRPr lang="en-US" altLang="en-US" smtClean="0"/>
          </a:p>
        </p:txBody>
      </p:sp>
      <p:sp>
        <p:nvSpPr>
          <p:cNvPr id="9219" name="Rectangle 3"/>
          <p:cNvSpPr>
            <a:spLocks noGrp="1" noChangeArrowheads="1"/>
          </p:cNvSpPr>
          <p:nvPr>
            <p:ph type="body" idx="1"/>
          </p:nvPr>
        </p:nvSpPr>
        <p:spPr/>
        <p:txBody>
          <a:bodyPr/>
          <a:lstStyle/>
          <a:p>
            <a:pPr eaLnBrk="1" hangingPunct="1"/>
            <a:endParaRPr lang="en-US" altLang="en-US" smtClean="0"/>
          </a:p>
        </p:txBody>
      </p:sp>
      <p:pic>
        <p:nvPicPr>
          <p:cNvPr id="9220" name="Picture 4" descr="MedievalScroll small"/>
          <p:cNvPicPr>
            <a:picLocks noChangeAspect="1" noChangeArrowheads="1"/>
          </p:cNvPicPr>
          <p:nvPr/>
        </p:nvPicPr>
        <p:blipFill>
          <a:blip r:embed="rId2">
            <a:lum bright="-54000" contrast="-56000"/>
            <a:extLst>
              <a:ext uri="{28A0092B-C50C-407E-A947-70E740481C1C}">
                <a14:useLocalDpi xmlns:a14="http://schemas.microsoft.com/office/drawing/2010/main" val="0"/>
              </a:ext>
            </a:extLst>
          </a:blip>
          <a:srcRect/>
          <a:stretch>
            <a:fillRect/>
          </a:stretch>
        </p:blipFill>
        <p:spPr bwMode="auto">
          <a:xfrm>
            <a:off x="-2" y="19468"/>
            <a:ext cx="9372601" cy="684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a:off x="3314700" y="2182813"/>
            <a:ext cx="1846263" cy="2249487"/>
          </a:xfrm>
          <a:prstGeom prst="upDownArrowCallout">
            <a:avLst>
              <a:gd name="adj1" fmla="val 25000"/>
              <a:gd name="adj2" fmla="val 25000"/>
              <a:gd name="adj3" fmla="val 15230"/>
              <a:gd name="adj4" fmla="val 50000"/>
            </a:avLst>
          </a:prstGeom>
          <a:solidFill>
            <a:schemeClr val="bg1">
              <a:alpha val="20000"/>
            </a:schemeClr>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222" name="Text Box 6"/>
          <p:cNvSpPr txBox="1">
            <a:spLocks noChangeArrowheads="1"/>
          </p:cNvSpPr>
          <p:nvPr/>
        </p:nvSpPr>
        <p:spPr bwMode="auto">
          <a:xfrm>
            <a:off x="3352800" y="1351816"/>
            <a:ext cx="17411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4800" u="sng" dirty="0">
                <a:solidFill>
                  <a:srgbClr val="FFFF00"/>
                </a:solidFill>
                <a:latin typeface="Lithograph" pitchFamily="2" charset="0"/>
              </a:rPr>
              <a:t>GOD</a:t>
            </a:r>
          </a:p>
        </p:txBody>
      </p:sp>
      <p:sp>
        <p:nvSpPr>
          <p:cNvPr id="9223" name="Oval 7"/>
          <p:cNvSpPr>
            <a:spLocks noChangeArrowheads="1"/>
          </p:cNvSpPr>
          <p:nvPr/>
        </p:nvSpPr>
        <p:spPr bwMode="auto">
          <a:xfrm>
            <a:off x="2514600" y="4560888"/>
            <a:ext cx="3570288" cy="1992312"/>
          </a:xfrm>
          <a:prstGeom prst="ellipse">
            <a:avLst/>
          </a:prstGeom>
          <a:solidFill>
            <a:schemeClr val="bg1">
              <a:alpha val="16862"/>
            </a:schemeClr>
          </a:solidFill>
          <a:ln w="5715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9224" name="Text Box 8"/>
          <p:cNvSpPr txBox="1">
            <a:spLocks noChangeArrowheads="1"/>
          </p:cNvSpPr>
          <p:nvPr/>
        </p:nvSpPr>
        <p:spPr bwMode="auto">
          <a:xfrm>
            <a:off x="3352800" y="2731985"/>
            <a:ext cx="1714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FF00"/>
                </a:solidFill>
                <a:latin typeface="Aller" panose="02000503030000020004" pitchFamily="2" charset="0"/>
              </a:rPr>
              <a:t>“Seed”</a:t>
            </a:r>
          </a:p>
          <a:p>
            <a:pPr algn="ctr" eaLnBrk="1" hangingPunct="1"/>
            <a:r>
              <a:rPr lang="en-US" altLang="en-US" sz="2000" b="1" dirty="0" smtClean="0">
                <a:solidFill>
                  <a:srgbClr val="FFFF00"/>
                </a:solidFill>
                <a:latin typeface="Aller" panose="02000503030000020004" pitchFamily="2" charset="0"/>
              </a:rPr>
              <a:t>“Servant”</a:t>
            </a:r>
            <a:endParaRPr lang="en-US" altLang="en-US" sz="2000" b="1" dirty="0">
              <a:solidFill>
                <a:srgbClr val="FFFF00"/>
              </a:solidFill>
              <a:latin typeface="Aller" panose="02000503030000020004" pitchFamily="2" charset="0"/>
            </a:endParaRPr>
          </a:p>
        </p:txBody>
      </p:sp>
      <p:sp>
        <p:nvSpPr>
          <p:cNvPr id="9225" name="Text Box 9"/>
          <p:cNvSpPr txBox="1">
            <a:spLocks noChangeArrowheads="1"/>
          </p:cNvSpPr>
          <p:nvPr/>
        </p:nvSpPr>
        <p:spPr bwMode="auto">
          <a:xfrm>
            <a:off x="2749550" y="5345113"/>
            <a:ext cx="30416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800">
                <a:solidFill>
                  <a:srgbClr val="FFFF00"/>
                </a:solidFill>
                <a:latin typeface="Lithograph" pitchFamily="2" charset="0"/>
              </a:rPr>
              <a:t>The Nations</a:t>
            </a:r>
          </a:p>
        </p:txBody>
      </p:sp>
      <p:sp>
        <p:nvSpPr>
          <p:cNvPr id="9226" name="Text Box 10"/>
          <p:cNvSpPr txBox="1">
            <a:spLocks noChangeArrowheads="1"/>
          </p:cNvSpPr>
          <p:nvPr/>
        </p:nvSpPr>
        <p:spPr bwMode="auto">
          <a:xfrm>
            <a:off x="5257800" y="3367088"/>
            <a:ext cx="1620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a:solidFill>
                  <a:srgbClr val="FFFF00"/>
                </a:solidFill>
                <a:latin typeface="Lithograph" pitchFamily="2" charset="0"/>
              </a:rPr>
              <a:t>Holy Spirit</a:t>
            </a:r>
          </a:p>
        </p:txBody>
      </p:sp>
      <p:sp>
        <p:nvSpPr>
          <p:cNvPr id="9227" name="Text Box 11"/>
          <p:cNvSpPr txBox="1">
            <a:spLocks noChangeArrowheads="1"/>
          </p:cNvSpPr>
          <p:nvPr/>
        </p:nvSpPr>
        <p:spPr bwMode="auto">
          <a:xfrm>
            <a:off x="5168858" y="1872412"/>
            <a:ext cx="16129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600" dirty="0" smtClean="0">
                <a:solidFill>
                  <a:srgbClr val="FFFF00"/>
                </a:solidFill>
                <a:latin typeface="Lithograph" pitchFamily="2" charset="0"/>
              </a:rPr>
              <a:t>New</a:t>
            </a:r>
          </a:p>
          <a:p>
            <a:pPr algn="ctr" eaLnBrk="1" hangingPunct="1"/>
            <a:r>
              <a:rPr lang="en-US" altLang="en-US" sz="1600" dirty="0" smtClean="0">
                <a:solidFill>
                  <a:srgbClr val="FFFF00"/>
                </a:solidFill>
                <a:latin typeface="Lithograph" pitchFamily="2" charset="0"/>
              </a:rPr>
              <a:t>Covenant</a:t>
            </a:r>
            <a:r>
              <a:rPr lang="en-US" altLang="en-US" sz="1600" dirty="0">
                <a:solidFill>
                  <a:srgbClr val="FFFF00"/>
                </a:solidFill>
                <a:latin typeface="Lithograph" pitchFamily="2" charset="0"/>
              </a:rPr>
              <a:t>:</a:t>
            </a:r>
          </a:p>
        </p:txBody>
      </p:sp>
      <p:sp>
        <p:nvSpPr>
          <p:cNvPr id="9228" name="AutoShape 12"/>
          <p:cNvSpPr>
            <a:spLocks noChangeArrowheads="1"/>
          </p:cNvSpPr>
          <p:nvPr/>
        </p:nvSpPr>
        <p:spPr bwMode="auto">
          <a:xfrm>
            <a:off x="5407025" y="2439988"/>
            <a:ext cx="923925" cy="900112"/>
          </a:xfrm>
          <a:custGeom>
            <a:avLst/>
            <a:gdLst>
              <a:gd name="T0" fmla="*/ 464529 w 21600"/>
              <a:gd name="T1" fmla="*/ 91136 h 21600"/>
              <a:gd name="T2" fmla="*/ 125243 w 21600"/>
              <a:gd name="T3" fmla="*/ 450056 h 21600"/>
              <a:gd name="T4" fmla="*/ 464529 w 21600"/>
              <a:gd name="T5" fmla="*/ 900112 h 21600"/>
              <a:gd name="T6" fmla="*/ 798682 w 21600"/>
              <a:gd name="T7" fmla="*/ 45005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rgbClr val="FFF200"/>
              </a:gs>
              <a:gs pos="45000">
                <a:srgbClr val="FF7A00"/>
              </a:gs>
              <a:gs pos="70000">
                <a:srgbClr val="FF0300"/>
              </a:gs>
              <a:gs pos="100000">
                <a:srgbClr val="4D0808"/>
              </a:gs>
            </a:gsLst>
            <a:lin ang="5400000" scaled="1"/>
          </a:gra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9" name="Line 13"/>
          <p:cNvSpPr>
            <a:spLocks noChangeShapeType="1"/>
          </p:cNvSpPr>
          <p:nvPr/>
        </p:nvSpPr>
        <p:spPr bwMode="auto">
          <a:xfrm>
            <a:off x="5592763" y="2697163"/>
            <a:ext cx="55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14"/>
          <p:cNvSpPr>
            <a:spLocks noChangeShapeType="1"/>
          </p:cNvSpPr>
          <p:nvPr/>
        </p:nvSpPr>
        <p:spPr bwMode="auto">
          <a:xfrm>
            <a:off x="5592763" y="2825750"/>
            <a:ext cx="55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15"/>
          <p:cNvSpPr>
            <a:spLocks noChangeShapeType="1"/>
          </p:cNvSpPr>
          <p:nvPr/>
        </p:nvSpPr>
        <p:spPr bwMode="auto">
          <a:xfrm>
            <a:off x="5715000" y="2954338"/>
            <a:ext cx="3079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2" name="Line 16"/>
          <p:cNvSpPr>
            <a:spLocks noChangeShapeType="1"/>
          </p:cNvSpPr>
          <p:nvPr/>
        </p:nvSpPr>
        <p:spPr bwMode="auto">
          <a:xfrm>
            <a:off x="5776913" y="3082925"/>
            <a:ext cx="184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3" name="Line 17"/>
          <p:cNvSpPr>
            <a:spLocks noChangeShapeType="1"/>
          </p:cNvSpPr>
          <p:nvPr/>
        </p:nvSpPr>
        <p:spPr bwMode="auto">
          <a:xfrm>
            <a:off x="5592763" y="2568575"/>
            <a:ext cx="184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4" name="Line 18"/>
          <p:cNvSpPr>
            <a:spLocks noChangeShapeType="1"/>
          </p:cNvSpPr>
          <p:nvPr/>
        </p:nvSpPr>
        <p:spPr bwMode="auto">
          <a:xfrm>
            <a:off x="5961063" y="2568575"/>
            <a:ext cx="1857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19"/>
          <p:cNvSpPr txBox="1">
            <a:spLocks noChangeArrowheads="1"/>
          </p:cNvSpPr>
          <p:nvPr/>
        </p:nvSpPr>
        <p:spPr bwMode="auto">
          <a:xfrm>
            <a:off x="3269303" y="3367088"/>
            <a:ext cx="190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en-US" sz="2800" b="1" dirty="0" smtClean="0">
                <a:solidFill>
                  <a:srgbClr val="FFFF00"/>
                </a:solidFill>
                <a:latin typeface="Aller" panose="02000503030000020004" pitchFamily="2" charset="0"/>
              </a:rPr>
              <a:t>MESSIAH</a:t>
            </a:r>
            <a:endParaRPr lang="en-US" altLang="en-US" sz="2800" b="1" dirty="0">
              <a:solidFill>
                <a:srgbClr val="FFFF00"/>
              </a:solidFill>
              <a:latin typeface="Aller" panose="02000503030000020004" pitchFamily="2" charset="0"/>
            </a:endParaRPr>
          </a:p>
        </p:txBody>
      </p:sp>
      <p:sp>
        <p:nvSpPr>
          <p:cNvPr id="9236" name="Rectangle 20"/>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sz="4400">
              <a:solidFill>
                <a:schemeClr val="tx2"/>
              </a:solidFill>
            </a:endParaRPr>
          </a:p>
        </p:txBody>
      </p:sp>
      <p:sp>
        <p:nvSpPr>
          <p:cNvPr id="9237" name="Rectangle 21"/>
          <p:cNvSpPr>
            <a:spLocks noChangeArrowheads="1"/>
          </p:cNvSpPr>
          <p:nvPr/>
        </p:nvSpPr>
        <p:spPr bwMode="auto">
          <a:xfrm>
            <a:off x="454925" y="176731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endParaRPr lang="en-US" altLang="en-US"/>
          </a:p>
        </p:txBody>
      </p:sp>
      <p:sp>
        <p:nvSpPr>
          <p:cNvPr id="9238" name="Text Box 22"/>
          <p:cNvSpPr txBox="1">
            <a:spLocks noChangeArrowheads="1"/>
          </p:cNvSpPr>
          <p:nvPr/>
        </p:nvSpPr>
        <p:spPr bwMode="auto">
          <a:xfrm>
            <a:off x="222250" y="184150"/>
            <a:ext cx="87693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400" b="1" u="sng" dirty="0" smtClean="0">
                <a:solidFill>
                  <a:schemeClr val="bg1"/>
                </a:solidFill>
              </a:rPr>
              <a:t>FULFILLMENT </a:t>
            </a:r>
            <a:r>
              <a:rPr lang="en-US" altLang="en-US" sz="2400" b="1" u="sng" dirty="0">
                <a:solidFill>
                  <a:schemeClr val="bg1"/>
                </a:solidFill>
              </a:rPr>
              <a:t>THEOLOGY</a:t>
            </a:r>
            <a:r>
              <a:rPr lang="en-US" altLang="en-US" sz="2400" b="1" dirty="0">
                <a:solidFill>
                  <a:schemeClr val="bg1"/>
                </a:solidFill>
              </a:rPr>
              <a:t>:</a:t>
            </a:r>
          </a:p>
          <a:p>
            <a:pPr algn="ctr" eaLnBrk="1" hangingPunct="1"/>
            <a:r>
              <a:rPr lang="en-US" altLang="en-US" sz="2000" dirty="0" smtClean="0">
                <a:solidFill>
                  <a:schemeClr val="bg1"/>
                </a:solidFill>
              </a:rPr>
              <a:t>Corporate Solidarity - Jesus </a:t>
            </a:r>
            <a:r>
              <a:rPr lang="en-US" altLang="en-US" sz="2000" i="1" dirty="0">
                <a:solidFill>
                  <a:schemeClr val="bg1"/>
                </a:solidFill>
              </a:rPr>
              <a:t>IS</a:t>
            </a:r>
            <a:r>
              <a:rPr lang="en-US" altLang="en-US" sz="2000" dirty="0">
                <a:solidFill>
                  <a:schemeClr val="bg1"/>
                </a:solidFill>
              </a:rPr>
              <a:t> </a:t>
            </a:r>
            <a:r>
              <a:rPr lang="en-US" altLang="en-US" sz="2000" dirty="0" smtClean="0">
                <a:solidFill>
                  <a:schemeClr val="bg1"/>
                </a:solidFill>
              </a:rPr>
              <a:t>Israel</a:t>
            </a:r>
            <a:r>
              <a:rPr lang="en-US" altLang="en-US" sz="2000" dirty="0">
                <a:solidFill>
                  <a:schemeClr val="bg1"/>
                </a:solidFill>
              </a:rPr>
              <a:t>. </a:t>
            </a:r>
            <a:endParaRPr lang="en-US" altLang="en-US" sz="2000" dirty="0" smtClean="0">
              <a:solidFill>
                <a:schemeClr val="bg1"/>
              </a:solidFill>
            </a:endParaRPr>
          </a:p>
          <a:p>
            <a:pPr algn="ctr" eaLnBrk="1" hangingPunct="1"/>
            <a:r>
              <a:rPr lang="en-US" altLang="en-US" sz="2000" dirty="0" smtClean="0">
                <a:solidFill>
                  <a:schemeClr val="bg1"/>
                </a:solidFill>
              </a:rPr>
              <a:t>Those </a:t>
            </a:r>
            <a:r>
              <a:rPr lang="en-US" altLang="en-US" sz="2000" dirty="0">
                <a:solidFill>
                  <a:schemeClr val="bg1"/>
                </a:solidFill>
              </a:rPr>
              <a:t>“in” </a:t>
            </a:r>
            <a:r>
              <a:rPr lang="en-US" altLang="en-US" sz="2000" dirty="0" smtClean="0">
                <a:solidFill>
                  <a:schemeClr val="bg1"/>
                </a:solidFill>
              </a:rPr>
              <a:t>Him </a:t>
            </a:r>
            <a:r>
              <a:rPr lang="en-US" altLang="en-US" sz="2000" dirty="0">
                <a:solidFill>
                  <a:schemeClr val="bg1"/>
                </a:solidFill>
              </a:rPr>
              <a:t>are God’s </a:t>
            </a:r>
            <a:r>
              <a:rPr lang="en-US" altLang="en-US" sz="2000" dirty="0" smtClean="0">
                <a:solidFill>
                  <a:schemeClr val="bg1"/>
                </a:solidFill>
              </a:rPr>
              <a:t>Elect Covenant </a:t>
            </a:r>
            <a:r>
              <a:rPr lang="en-US" altLang="en-US" sz="2000" dirty="0">
                <a:solidFill>
                  <a:schemeClr val="bg1"/>
                </a:solidFill>
              </a:rPr>
              <a:t>P</a:t>
            </a:r>
            <a:r>
              <a:rPr lang="en-US" altLang="en-US" sz="2000" dirty="0" smtClean="0">
                <a:solidFill>
                  <a:schemeClr val="bg1"/>
                </a:solidFill>
              </a:rPr>
              <a:t>eople.</a:t>
            </a:r>
          </a:p>
        </p:txBody>
      </p:sp>
      <p:sp>
        <p:nvSpPr>
          <p:cNvPr id="2" name="TextBox 1"/>
          <p:cNvSpPr txBox="1"/>
          <p:nvPr/>
        </p:nvSpPr>
        <p:spPr>
          <a:xfrm>
            <a:off x="152400" y="1676400"/>
            <a:ext cx="2819400" cy="3108543"/>
          </a:xfrm>
          <a:prstGeom prst="rect">
            <a:avLst/>
          </a:prstGeom>
          <a:noFill/>
        </p:spPr>
        <p:txBody>
          <a:bodyPr wrap="square" rtlCol="0">
            <a:spAutoFit/>
          </a:bodyPr>
          <a:lstStyle/>
          <a:p>
            <a:pPr algn="ctr"/>
            <a:r>
              <a:rPr lang="en-US" sz="2800" b="1" dirty="0" smtClean="0">
                <a:solidFill>
                  <a:schemeClr val="bg1"/>
                </a:solidFill>
                <a:latin typeface="Aller" panose="02000503030000020004" pitchFamily="2" charset="0"/>
              </a:rPr>
              <a:t>Isa 41-53</a:t>
            </a:r>
          </a:p>
          <a:p>
            <a:pPr algn="ctr"/>
            <a:r>
              <a:rPr lang="en-US" sz="2800" b="1" dirty="0" smtClean="0">
                <a:solidFill>
                  <a:schemeClr val="bg1"/>
                </a:solidFill>
                <a:latin typeface="Aller" panose="02000503030000020004" pitchFamily="2" charset="0"/>
              </a:rPr>
              <a:t>Matt 1-3</a:t>
            </a:r>
          </a:p>
          <a:p>
            <a:pPr algn="ctr"/>
            <a:r>
              <a:rPr lang="en-US" sz="2800" b="1" dirty="0" smtClean="0">
                <a:solidFill>
                  <a:schemeClr val="bg1"/>
                </a:solidFill>
                <a:latin typeface="Aller" panose="02000503030000020004" pitchFamily="2" charset="0"/>
              </a:rPr>
              <a:t>John 15</a:t>
            </a:r>
          </a:p>
          <a:p>
            <a:pPr algn="ctr"/>
            <a:r>
              <a:rPr lang="en-US" sz="2800" b="1" dirty="0" smtClean="0">
                <a:solidFill>
                  <a:schemeClr val="bg1"/>
                </a:solidFill>
                <a:latin typeface="Aller" panose="02000503030000020004" pitchFamily="2" charset="0"/>
              </a:rPr>
              <a:t>Gal 3</a:t>
            </a:r>
          </a:p>
          <a:p>
            <a:pPr algn="ctr"/>
            <a:r>
              <a:rPr lang="en-US" sz="2800" b="1" dirty="0" err="1" smtClean="0">
                <a:solidFill>
                  <a:schemeClr val="bg1"/>
                </a:solidFill>
                <a:latin typeface="Aller" panose="02000503030000020004" pitchFamily="2" charset="0"/>
              </a:rPr>
              <a:t>Eph</a:t>
            </a:r>
            <a:r>
              <a:rPr lang="en-US" sz="2800" b="1" dirty="0" smtClean="0">
                <a:solidFill>
                  <a:schemeClr val="bg1"/>
                </a:solidFill>
                <a:latin typeface="Aller" panose="02000503030000020004" pitchFamily="2" charset="0"/>
              </a:rPr>
              <a:t> 2-3 </a:t>
            </a:r>
          </a:p>
          <a:p>
            <a:pPr algn="ctr"/>
            <a:r>
              <a:rPr lang="en-US" sz="2800" b="1" dirty="0" smtClean="0">
                <a:solidFill>
                  <a:schemeClr val="bg1"/>
                </a:solidFill>
                <a:latin typeface="Aller" panose="02000503030000020004" pitchFamily="2" charset="0"/>
              </a:rPr>
              <a:t>1Peter</a:t>
            </a:r>
          </a:p>
          <a:p>
            <a:pPr algn="ctr"/>
            <a:r>
              <a:rPr lang="en-US" sz="2800" b="1" dirty="0" smtClean="0">
                <a:solidFill>
                  <a:schemeClr val="bg1"/>
                </a:solidFill>
                <a:latin typeface="Aller" panose="02000503030000020004" pitchFamily="2" charset="0"/>
              </a:rPr>
              <a:t>Rev 1-3, 7</a:t>
            </a:r>
            <a:endParaRPr lang="en-US" sz="2800" b="1" dirty="0">
              <a:solidFill>
                <a:schemeClr val="bg1"/>
              </a:solidFill>
              <a:latin typeface="Aller" panose="02000503030000020004" pitchFamily="2" charset="0"/>
            </a:endParaRPr>
          </a:p>
        </p:txBody>
      </p:sp>
      <p:sp>
        <p:nvSpPr>
          <p:cNvPr id="24" name="TextBox 23"/>
          <p:cNvSpPr txBox="1"/>
          <p:nvPr/>
        </p:nvSpPr>
        <p:spPr>
          <a:xfrm>
            <a:off x="6689678" y="2124468"/>
            <a:ext cx="2438400" cy="1815882"/>
          </a:xfrm>
          <a:prstGeom prst="rect">
            <a:avLst/>
          </a:prstGeom>
          <a:noFill/>
        </p:spPr>
        <p:txBody>
          <a:bodyPr wrap="square" rtlCol="0">
            <a:spAutoFit/>
          </a:bodyPr>
          <a:lstStyle/>
          <a:p>
            <a:pPr algn="ctr"/>
            <a:r>
              <a:rPr lang="en-US" sz="2800" b="1" dirty="0" err="1" smtClean="0">
                <a:solidFill>
                  <a:schemeClr val="bg1"/>
                </a:solidFill>
                <a:latin typeface="Aller" panose="02000503030000020004" pitchFamily="2" charset="0"/>
              </a:rPr>
              <a:t>Deut</a:t>
            </a:r>
            <a:r>
              <a:rPr lang="en-US" sz="2800" b="1" dirty="0" smtClean="0">
                <a:solidFill>
                  <a:schemeClr val="bg1"/>
                </a:solidFill>
                <a:latin typeface="Aller" panose="02000503030000020004" pitchFamily="2" charset="0"/>
              </a:rPr>
              <a:t> 29-30</a:t>
            </a:r>
            <a:endParaRPr lang="en-US" sz="2800" b="1" dirty="0">
              <a:solidFill>
                <a:schemeClr val="bg1"/>
              </a:solidFill>
              <a:latin typeface="Aller" panose="02000503030000020004" pitchFamily="2" charset="0"/>
            </a:endParaRPr>
          </a:p>
          <a:p>
            <a:pPr algn="ctr"/>
            <a:r>
              <a:rPr lang="en-US" sz="2800" b="1" dirty="0" err="1" smtClean="0">
                <a:solidFill>
                  <a:schemeClr val="bg1"/>
                </a:solidFill>
                <a:latin typeface="Aller" panose="02000503030000020004" pitchFamily="2" charset="0"/>
              </a:rPr>
              <a:t>Jer</a:t>
            </a:r>
            <a:r>
              <a:rPr lang="en-US" sz="2800" b="1" dirty="0" smtClean="0">
                <a:solidFill>
                  <a:schemeClr val="bg1"/>
                </a:solidFill>
                <a:latin typeface="Aller" panose="02000503030000020004" pitchFamily="2" charset="0"/>
              </a:rPr>
              <a:t> 31</a:t>
            </a:r>
          </a:p>
          <a:p>
            <a:pPr algn="ctr"/>
            <a:r>
              <a:rPr lang="en-US" sz="2800" b="1" dirty="0" err="1" smtClean="0">
                <a:solidFill>
                  <a:schemeClr val="bg1"/>
                </a:solidFill>
                <a:latin typeface="Aller" panose="02000503030000020004" pitchFamily="2" charset="0"/>
              </a:rPr>
              <a:t>Ezek</a:t>
            </a:r>
            <a:r>
              <a:rPr lang="en-US" sz="2800" b="1" dirty="0" smtClean="0">
                <a:solidFill>
                  <a:schemeClr val="bg1"/>
                </a:solidFill>
                <a:latin typeface="Aller" panose="02000503030000020004" pitchFamily="2" charset="0"/>
              </a:rPr>
              <a:t> 36</a:t>
            </a:r>
          </a:p>
          <a:p>
            <a:pPr algn="ctr"/>
            <a:r>
              <a:rPr lang="en-US" sz="2800" b="1" dirty="0" smtClean="0">
                <a:solidFill>
                  <a:schemeClr val="bg1"/>
                </a:solidFill>
                <a:latin typeface="Aller" panose="02000503030000020004" pitchFamily="2" charset="0"/>
              </a:rPr>
              <a:t>Joel 2</a:t>
            </a:r>
            <a:endParaRPr lang="en-US" sz="2800" b="1" dirty="0">
              <a:solidFill>
                <a:schemeClr val="bg1"/>
              </a:solidFill>
              <a:latin typeface="Aller" panose="02000503030000020004" pitchFamily="2" charset="0"/>
            </a:endParaRPr>
          </a:p>
        </p:txBody>
      </p:sp>
      <p:sp>
        <p:nvSpPr>
          <p:cNvPr id="26" name="Text Box 22"/>
          <p:cNvSpPr txBox="1">
            <a:spLocks noChangeArrowheads="1"/>
          </p:cNvSpPr>
          <p:nvPr/>
        </p:nvSpPr>
        <p:spPr bwMode="auto">
          <a:xfrm>
            <a:off x="6146800" y="4560888"/>
            <a:ext cx="2997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dirty="0" smtClean="0">
                <a:solidFill>
                  <a:schemeClr val="bg1"/>
                </a:solidFill>
              </a:rPr>
              <a:t>Israel is not “</a:t>
            </a:r>
            <a:r>
              <a:rPr lang="en-US" altLang="en-US" sz="2000" i="1" dirty="0" smtClean="0">
                <a:solidFill>
                  <a:srgbClr val="FFFF00"/>
                </a:solidFill>
              </a:rPr>
              <a:t>discarded</a:t>
            </a:r>
            <a:r>
              <a:rPr lang="en-US" altLang="en-US" sz="2000" dirty="0" smtClean="0">
                <a:solidFill>
                  <a:schemeClr val="bg1"/>
                </a:solidFill>
              </a:rPr>
              <a:t>” or “</a:t>
            </a:r>
            <a:r>
              <a:rPr lang="en-US" altLang="en-US" sz="2000" i="1" dirty="0" smtClean="0">
                <a:solidFill>
                  <a:srgbClr val="FFFF00"/>
                </a:solidFill>
              </a:rPr>
              <a:t>replaced</a:t>
            </a:r>
            <a:r>
              <a:rPr lang="en-US" altLang="en-US" sz="2000" dirty="0" smtClean="0">
                <a:solidFill>
                  <a:schemeClr val="bg1"/>
                </a:solidFill>
              </a:rPr>
              <a:t>”</a:t>
            </a:r>
          </a:p>
          <a:p>
            <a:pPr algn="ctr" eaLnBrk="1" hangingPunct="1"/>
            <a:r>
              <a:rPr lang="en-US" altLang="en-US" sz="2000" dirty="0" smtClean="0">
                <a:solidFill>
                  <a:schemeClr val="bg1"/>
                </a:solidFill>
              </a:rPr>
              <a:t>…but “</a:t>
            </a:r>
            <a:r>
              <a:rPr lang="en-US" altLang="en-US" sz="2000" i="1" dirty="0" smtClean="0">
                <a:solidFill>
                  <a:srgbClr val="FFFF00"/>
                </a:solidFill>
              </a:rPr>
              <a:t>absorbed</a:t>
            </a:r>
            <a:r>
              <a:rPr lang="en-US" altLang="en-US" sz="2000" dirty="0" smtClean="0">
                <a:solidFill>
                  <a:schemeClr val="bg1"/>
                </a:solidFill>
              </a:rPr>
              <a:t>” &amp; “</a:t>
            </a:r>
            <a:r>
              <a:rPr lang="en-US" altLang="en-US" sz="2000" i="1" dirty="0" smtClean="0">
                <a:solidFill>
                  <a:srgbClr val="FFFF00"/>
                </a:solidFill>
              </a:rPr>
              <a:t>fulfilled</a:t>
            </a:r>
            <a:r>
              <a:rPr lang="en-US" altLang="en-US" sz="2000" dirty="0" smtClean="0">
                <a:solidFill>
                  <a:schemeClr val="bg1"/>
                </a:solidFill>
              </a:rPr>
              <a:t>” </a:t>
            </a:r>
          </a:p>
          <a:p>
            <a:pPr algn="ctr" eaLnBrk="1" hangingPunct="1"/>
            <a:r>
              <a:rPr lang="en-US" altLang="en-US" sz="2000" dirty="0" smtClean="0">
                <a:solidFill>
                  <a:schemeClr val="bg1"/>
                </a:solidFill>
              </a:rPr>
              <a:t>by/in the only true and faithful Israelite, </a:t>
            </a:r>
            <a:r>
              <a:rPr lang="en-US" altLang="en-US" sz="2000" dirty="0" err="1" smtClean="0">
                <a:solidFill>
                  <a:schemeClr val="bg1"/>
                </a:solidFill>
              </a:rPr>
              <a:t>Yeshua</a:t>
            </a:r>
            <a:r>
              <a:rPr lang="en-US" altLang="en-US" sz="2000" dirty="0" smtClean="0">
                <a:solidFill>
                  <a:schemeClr val="bg1"/>
                </a:solidFill>
              </a:rPr>
              <a: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0" y="0"/>
            <a:ext cx="9194000" cy="6895500"/>
          </a:xfrm>
          <a:prstGeom prst="rect">
            <a:avLst/>
          </a:prstGeom>
        </p:spPr>
      </p:pic>
    </p:spTree>
    <p:extLst>
      <p:ext uri="{BB962C8B-B14F-4D97-AF65-F5344CB8AC3E}">
        <p14:creationId xmlns:p14="http://schemas.microsoft.com/office/powerpoint/2010/main" val="3627665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3400" y="-4419600"/>
            <a:ext cx="8153400" cy="15538592"/>
          </a:xfrm>
        </p:spPr>
      </p:pic>
    </p:spTree>
    <p:extLst>
      <p:ext uri="{BB962C8B-B14F-4D97-AF65-F5344CB8AC3E}">
        <p14:creationId xmlns:p14="http://schemas.microsoft.com/office/powerpoint/2010/main" val="13859538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4525963"/>
          </a:xfrm>
        </p:spPr>
        <p:txBody>
          <a:bodyPr/>
          <a:lstStyle/>
          <a:p>
            <a:pPr marL="0" indent="0" algn="ctr">
              <a:buNone/>
            </a:pPr>
            <a:r>
              <a:rPr lang="en-US" sz="5400" b="1" u="sng" dirty="0" smtClean="0">
                <a:solidFill>
                  <a:srgbClr val="FFCC00"/>
                </a:solidFill>
                <a:latin typeface="Aller" panose="02000503030000020004" pitchFamily="2" charset="0"/>
              </a:rPr>
              <a:t>Settlements</a:t>
            </a:r>
            <a:endParaRPr lang="en-US" sz="5400" b="1" u="sng" dirty="0">
              <a:solidFill>
                <a:srgbClr val="FFCC00"/>
              </a:solidFill>
              <a:latin typeface="Aller" panose="02000503030000020004" pitchFamily="2" charset="0"/>
            </a:endParaRPr>
          </a:p>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Since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1967 Israel has expropriated for settlements, highways, bypass roads, military installations, nature preserves and infrastructure </a:t>
            </a:r>
            <a:r>
              <a:rPr lang="en-US" b="1" dirty="0" smtClean="0">
                <a:solidFill>
                  <a:srgbClr val="FFCC00"/>
                </a:solidFill>
                <a:effectLst>
                  <a:outerShdw blurRad="38100" dist="38100" dir="2700000" algn="tl">
                    <a:srgbClr val="000000">
                      <a:alpha val="43137"/>
                    </a:srgbClr>
                  </a:outerShdw>
                </a:effectLst>
                <a:latin typeface="Aller" panose="02000503030000020004" pitchFamily="2" charset="0"/>
              </a:rPr>
              <a:t>24% of </a:t>
            </a:r>
            <a:r>
              <a:rPr lang="en-US" b="1" dirty="0">
                <a:solidFill>
                  <a:srgbClr val="FFCC00"/>
                </a:solidFill>
                <a:effectLst>
                  <a:outerShdw blurRad="38100" dist="38100" dir="2700000" algn="tl">
                    <a:srgbClr val="000000">
                      <a:alpha val="43137"/>
                    </a:srgbClr>
                  </a:outerShdw>
                </a:effectLst>
                <a:latin typeface="Aller" panose="02000503030000020004" pitchFamily="2" charset="0"/>
              </a:rPr>
              <a:t>the West </a:t>
            </a:r>
            <a:r>
              <a:rPr lang="en-US" b="1" dirty="0" smtClean="0">
                <a:solidFill>
                  <a:srgbClr val="FFCC00"/>
                </a:solidFill>
                <a:effectLst>
                  <a:outerShdw blurRad="38100" dist="38100" dir="2700000" algn="tl">
                    <a:srgbClr val="000000">
                      <a:alpha val="43137"/>
                    </a:srgbClr>
                  </a:outerShdw>
                </a:effectLst>
                <a:latin typeface="Aller" panose="02000503030000020004" pitchFamily="2" charset="0"/>
              </a:rPr>
              <a:t>Bank</a:t>
            </a:r>
            <a:br>
              <a:rPr lang="en-US" b="1" dirty="0" smtClean="0">
                <a:solidFill>
                  <a:srgbClr val="FFCC00"/>
                </a:solidFill>
                <a:effectLst>
                  <a:outerShdw blurRad="38100" dist="38100" dir="2700000" algn="tl">
                    <a:srgbClr val="000000">
                      <a:alpha val="43137"/>
                    </a:srgbClr>
                  </a:outerShdw>
                </a:effectLst>
                <a:latin typeface="Aller" panose="02000503030000020004" pitchFamily="2" charset="0"/>
              </a:rPr>
            </a:br>
            <a:r>
              <a:rPr lang="en-US" b="1" dirty="0" smtClean="0">
                <a:solidFill>
                  <a:srgbClr val="FFCC00"/>
                </a:solidFill>
                <a:effectLst>
                  <a:outerShdw blurRad="38100" dist="38100" dir="2700000" algn="tl">
                    <a:srgbClr val="000000">
                      <a:alpha val="43137"/>
                    </a:srgbClr>
                  </a:outerShdw>
                </a:effectLst>
                <a:latin typeface="Aller" panose="02000503030000020004" pitchFamily="2" charset="0"/>
              </a:rPr>
              <a:t>89 % of East Jerusalem, 25% of Gaza.</a:t>
            </a:r>
          </a:p>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Settlements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take up only </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1.6% of West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Bank, </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but </a:t>
            </a:r>
            <a:r>
              <a:rPr lang="en-US" b="1" dirty="0" smtClean="0">
                <a:solidFill>
                  <a:srgbClr val="FFCC00"/>
                </a:solidFill>
                <a:effectLst>
                  <a:outerShdw blurRad="38100" dist="38100" dir="2700000" algn="tl">
                    <a:srgbClr val="000000">
                      <a:alpha val="43137"/>
                    </a:srgbClr>
                  </a:outerShdw>
                </a:effectLst>
                <a:latin typeface="Aller" panose="02000503030000020004" pitchFamily="2" charset="0"/>
              </a:rPr>
              <a:t>42%</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is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under the effective control of Israel’s local and regional councils or military. </a:t>
            </a:r>
            <a:endParaRPr lang="en-US"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 As of Jan. 2014 there are approx. </a:t>
            </a:r>
            <a:r>
              <a:rPr lang="en-US" b="1" dirty="0" smtClean="0">
                <a:solidFill>
                  <a:srgbClr val="FFCC00"/>
                </a:solidFill>
                <a:effectLst>
                  <a:outerShdw blurRad="38100" dist="38100" dir="2700000" algn="tl">
                    <a:srgbClr val="000000">
                      <a:alpha val="43137"/>
                    </a:srgbClr>
                  </a:outerShdw>
                </a:effectLst>
                <a:latin typeface="Aller" panose="02000503030000020004" pitchFamily="2" charset="0"/>
              </a:rPr>
              <a:t>375,000 Israeli settlers in the West Bank</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pPr marL="0" indent="0">
              <a:buNone/>
            </a:pPr>
            <a:endParaRPr lang="en-US" sz="2800" dirty="0"/>
          </a:p>
        </p:txBody>
      </p:sp>
    </p:spTree>
    <p:extLst>
      <p:ext uri="{BB962C8B-B14F-4D97-AF65-F5344CB8AC3E}">
        <p14:creationId xmlns:p14="http://schemas.microsoft.com/office/powerpoint/2010/main" val="41047107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7848600"/>
            <a:ext cx="10134600" cy="22160993"/>
          </a:xfrm>
        </p:spPr>
      </p:pic>
      <p:sp>
        <p:nvSpPr>
          <p:cNvPr id="4" name="Rectangle 3"/>
          <p:cNvSpPr/>
          <p:nvPr/>
        </p:nvSpPr>
        <p:spPr>
          <a:xfrm>
            <a:off x="-304800" y="5766137"/>
            <a:ext cx="9829800" cy="1015663"/>
          </a:xfrm>
          <a:prstGeom prst="rect">
            <a:avLst/>
          </a:prstGeom>
          <a:effectLst>
            <a:outerShdw blurRad="50800" dist="50800" dir="5400000" algn="ctr" rotWithShape="0">
              <a:schemeClr val="tx1"/>
            </a:outerShdw>
          </a:effectLst>
        </p:spPr>
        <p:txBody>
          <a:bodyPr wrap="square">
            <a:spAutoFit/>
          </a:bodyPr>
          <a:lstStyle/>
          <a:p>
            <a:pPr lvl="0" algn="ctr" eaLnBrk="0" hangingPunct="0">
              <a:spcBef>
                <a:spcPct val="20000"/>
              </a:spcBef>
            </a:pPr>
            <a:r>
              <a:rPr lang="en-US" sz="6000" b="1" kern="0" dirty="0" smtClean="0">
                <a:solidFill>
                  <a:srgbClr val="FFCC00"/>
                </a:solidFill>
                <a:latin typeface="Aller" panose="02000503030000020004" pitchFamily="2" charset="0"/>
                <a:cs typeface="Arial"/>
              </a:rPr>
              <a:t>Israel during peace talks</a:t>
            </a:r>
            <a:endParaRPr lang="en-US" sz="6000" b="1" kern="0" dirty="0">
              <a:solidFill>
                <a:srgbClr val="FFCC00"/>
              </a:solidFill>
              <a:latin typeface="Aller" panose="02000503030000020004" pitchFamily="2" charset="0"/>
              <a:cs typeface="Arial"/>
            </a:endParaRPr>
          </a:p>
        </p:txBody>
      </p:sp>
      <p:sp>
        <p:nvSpPr>
          <p:cNvPr id="7" name="Rectangle 6"/>
          <p:cNvSpPr/>
          <p:nvPr/>
        </p:nvSpPr>
        <p:spPr>
          <a:xfrm>
            <a:off x="152400" y="-76200"/>
            <a:ext cx="9601200" cy="1015663"/>
          </a:xfrm>
          <a:prstGeom prst="rect">
            <a:avLst/>
          </a:prstGeom>
          <a:effectLst>
            <a:outerShdw blurRad="50800" dist="50800" dir="5400000" algn="ctr" rotWithShape="0">
              <a:schemeClr val="tx1"/>
            </a:outerShdw>
          </a:effectLst>
        </p:spPr>
        <p:txBody>
          <a:bodyPr wrap="square">
            <a:spAutoFit/>
          </a:bodyPr>
          <a:lstStyle/>
          <a:p>
            <a:r>
              <a:rPr lang="en-US" sz="6000" b="1" kern="0" dirty="0">
                <a:solidFill>
                  <a:srgbClr val="FFCC00"/>
                </a:solidFill>
                <a:latin typeface="Aller" panose="02000503030000020004" pitchFamily="2" charset="0"/>
                <a:cs typeface="Arial"/>
              </a:rPr>
              <a:t>Continued </a:t>
            </a:r>
            <a:r>
              <a:rPr lang="en-US" sz="6000" b="1" kern="0" dirty="0" smtClean="0">
                <a:solidFill>
                  <a:srgbClr val="FFCC00"/>
                </a:solidFill>
                <a:latin typeface="Aller" panose="02000503030000020004" pitchFamily="2" charset="0"/>
                <a:cs typeface="Arial"/>
              </a:rPr>
              <a:t>expansion by </a:t>
            </a:r>
            <a:endParaRPr lang="en-US" dirty="0"/>
          </a:p>
        </p:txBody>
      </p:sp>
    </p:spTree>
    <p:extLst>
      <p:ext uri="{BB962C8B-B14F-4D97-AF65-F5344CB8AC3E}">
        <p14:creationId xmlns:p14="http://schemas.microsoft.com/office/powerpoint/2010/main" val="16858014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275"/>
            <a:ext cx="9144000" cy="6958584"/>
          </a:xfrm>
        </p:spPr>
      </p:pic>
      <p:sp>
        <p:nvSpPr>
          <p:cNvPr id="5" name="Rectangle 4"/>
          <p:cNvSpPr/>
          <p:nvPr/>
        </p:nvSpPr>
        <p:spPr>
          <a:xfrm>
            <a:off x="685800" y="51137"/>
            <a:ext cx="9829800" cy="1015663"/>
          </a:xfrm>
          <a:prstGeom prst="rect">
            <a:avLst/>
          </a:prstGeom>
          <a:effectLst>
            <a:outerShdw blurRad="50800" dist="50800" dir="5400000" algn="ctr" rotWithShape="0">
              <a:schemeClr val="tx1"/>
            </a:outerShdw>
          </a:effectLst>
        </p:spPr>
        <p:txBody>
          <a:bodyPr wrap="square">
            <a:spAutoFit/>
          </a:bodyPr>
          <a:lstStyle/>
          <a:p>
            <a:pPr lvl="0" algn="ctr" eaLnBrk="0" hangingPunct="0">
              <a:spcBef>
                <a:spcPct val="20000"/>
              </a:spcBef>
            </a:pPr>
            <a:r>
              <a:rPr lang="en-US" sz="6000" b="1" kern="0" dirty="0" smtClean="0">
                <a:solidFill>
                  <a:srgbClr val="FFCC00"/>
                </a:solidFill>
                <a:latin typeface="Aller" panose="02000503030000020004" pitchFamily="2" charset="0"/>
                <a:cs typeface="Arial"/>
              </a:rPr>
              <a:t>Appropriation of</a:t>
            </a:r>
            <a:endParaRPr lang="en-US" sz="6000" b="1" kern="0" dirty="0">
              <a:solidFill>
                <a:srgbClr val="FFCC00"/>
              </a:solidFill>
              <a:latin typeface="Aller" panose="02000503030000020004" pitchFamily="2" charset="0"/>
              <a:cs typeface="Arial"/>
            </a:endParaRPr>
          </a:p>
        </p:txBody>
      </p:sp>
      <p:sp>
        <p:nvSpPr>
          <p:cNvPr id="6" name="Rectangle 5"/>
          <p:cNvSpPr/>
          <p:nvPr/>
        </p:nvSpPr>
        <p:spPr>
          <a:xfrm>
            <a:off x="-457200" y="5766137"/>
            <a:ext cx="9829800" cy="1015663"/>
          </a:xfrm>
          <a:prstGeom prst="rect">
            <a:avLst/>
          </a:prstGeom>
          <a:effectLst>
            <a:outerShdw blurRad="50800" dist="50800" dir="5400000" algn="ctr" rotWithShape="0">
              <a:schemeClr val="tx1"/>
            </a:outerShdw>
          </a:effectLst>
        </p:spPr>
        <p:txBody>
          <a:bodyPr wrap="square">
            <a:spAutoFit/>
          </a:bodyPr>
          <a:lstStyle/>
          <a:p>
            <a:pPr lvl="0" algn="ctr" eaLnBrk="0" hangingPunct="0">
              <a:spcBef>
                <a:spcPct val="20000"/>
              </a:spcBef>
            </a:pPr>
            <a:r>
              <a:rPr lang="en-US" sz="6000" b="1" kern="0" dirty="0" smtClean="0">
                <a:solidFill>
                  <a:srgbClr val="FFCC00"/>
                </a:solidFill>
                <a:latin typeface="Aller" panose="02000503030000020004" pitchFamily="2" charset="0"/>
                <a:cs typeface="Arial"/>
              </a:rPr>
              <a:t>water by settlements</a:t>
            </a:r>
            <a:endParaRPr lang="en-US" sz="6000" b="1" kern="0" dirty="0">
              <a:solidFill>
                <a:srgbClr val="FFCC00"/>
              </a:solidFill>
              <a:latin typeface="Aller" panose="02000503030000020004" pitchFamily="2" charset="0"/>
              <a:cs typeface="Arial"/>
            </a:endParaRPr>
          </a:p>
        </p:txBody>
      </p:sp>
    </p:spTree>
    <p:extLst>
      <p:ext uri="{BB962C8B-B14F-4D97-AF65-F5344CB8AC3E}">
        <p14:creationId xmlns:p14="http://schemas.microsoft.com/office/powerpoint/2010/main" val="34573464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9134901" cy="6851176"/>
          </a:xfrm>
        </p:spPr>
      </p:pic>
      <p:sp>
        <p:nvSpPr>
          <p:cNvPr id="5" name="Rectangle 4"/>
          <p:cNvSpPr/>
          <p:nvPr/>
        </p:nvSpPr>
        <p:spPr>
          <a:xfrm>
            <a:off x="1752600" y="5766137"/>
            <a:ext cx="9829800" cy="1015663"/>
          </a:xfrm>
          <a:prstGeom prst="rect">
            <a:avLst/>
          </a:prstGeom>
          <a:effectLst>
            <a:outerShdw blurRad="50800" dist="50800" dir="5400000" algn="ctr" rotWithShape="0">
              <a:schemeClr val="tx1"/>
            </a:outerShdw>
          </a:effectLst>
        </p:spPr>
        <p:txBody>
          <a:bodyPr wrap="square">
            <a:spAutoFit/>
          </a:bodyPr>
          <a:lstStyle/>
          <a:p>
            <a:pPr lvl="0" algn="ctr" eaLnBrk="0" hangingPunct="0">
              <a:spcBef>
                <a:spcPct val="20000"/>
              </a:spcBef>
            </a:pPr>
            <a:r>
              <a:rPr lang="en-US" sz="6000" b="1" kern="0" dirty="0" smtClean="0">
                <a:solidFill>
                  <a:srgbClr val="FFCC00"/>
                </a:solidFill>
                <a:latin typeface="Aller" panose="02000503030000020004" pitchFamily="2" charset="0"/>
                <a:cs typeface="Arial"/>
              </a:rPr>
              <a:t>Checkpoints </a:t>
            </a:r>
            <a:endParaRPr lang="en-US" sz="6000" b="1" kern="0" dirty="0">
              <a:solidFill>
                <a:srgbClr val="FFCC00"/>
              </a:solidFill>
              <a:latin typeface="Aller" panose="02000503030000020004" pitchFamily="2" charset="0"/>
              <a:cs typeface="Arial"/>
            </a:endParaRPr>
          </a:p>
        </p:txBody>
      </p:sp>
    </p:spTree>
    <p:extLst>
      <p:ext uri="{BB962C8B-B14F-4D97-AF65-F5344CB8AC3E}">
        <p14:creationId xmlns:p14="http://schemas.microsoft.com/office/powerpoint/2010/main" val="1148698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78176" y="-609599"/>
            <a:ext cx="5889424" cy="10210800"/>
          </a:xfrm>
        </p:spPr>
      </p:pic>
    </p:spTree>
    <p:extLst>
      <p:ext uri="{BB962C8B-B14F-4D97-AF65-F5344CB8AC3E}">
        <p14:creationId xmlns:p14="http://schemas.microsoft.com/office/powerpoint/2010/main" val="32251861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pPr marL="0" indent="0">
              <a:buNone/>
            </a:pPr>
            <a:r>
              <a:rPr lang="en-US" b="1" dirty="0" smtClean="0">
                <a:solidFill>
                  <a:srgbClr val="FFCC00"/>
                </a:solidFill>
                <a:latin typeface="Aller" panose="02000503030000020004" pitchFamily="2" charset="0"/>
              </a:rPr>
              <a:t>U.N. Security </a:t>
            </a:r>
            <a:r>
              <a:rPr lang="en-US" b="1" dirty="0">
                <a:solidFill>
                  <a:srgbClr val="FFCC00"/>
                </a:solidFill>
                <a:latin typeface="Aller" panose="02000503030000020004" pitchFamily="2" charset="0"/>
              </a:rPr>
              <a:t>Council Resolution 446 </a:t>
            </a:r>
            <a:br>
              <a:rPr lang="en-US" b="1" dirty="0">
                <a:solidFill>
                  <a:srgbClr val="FFCC00"/>
                </a:solidFill>
                <a:latin typeface="Aller" panose="02000503030000020004" pitchFamily="2" charset="0"/>
              </a:rPr>
            </a:br>
            <a:r>
              <a:rPr lang="en-US" b="1" dirty="0">
                <a:solidFill>
                  <a:srgbClr val="FFCC00"/>
                </a:solidFill>
                <a:latin typeface="Aller" panose="02000503030000020004" pitchFamily="2" charset="0"/>
              </a:rPr>
              <a:t>March 22, 1979</a:t>
            </a:r>
            <a:endParaRPr lang="en-US" dirty="0">
              <a:solidFill>
                <a:srgbClr val="FFCC00"/>
              </a:solidFill>
              <a:latin typeface="Aller" panose="02000503030000020004" pitchFamily="2" charset="0"/>
            </a:endParaRPr>
          </a:p>
          <a:p>
            <a:pPr marL="0" indent="0">
              <a:buNone/>
            </a:pPr>
            <a:r>
              <a:rPr lang="en-US" b="1" dirty="0" smtClean="0">
                <a:solidFill>
                  <a:schemeClr val="bg1"/>
                </a:solidFill>
                <a:latin typeface="Aller" panose="02000503030000020004" pitchFamily="2" charset="0"/>
              </a:rPr>
              <a:t>Settlements </a:t>
            </a:r>
            <a:r>
              <a:rPr lang="en-US" b="1" dirty="0">
                <a:solidFill>
                  <a:schemeClr val="bg1"/>
                </a:solidFill>
                <a:latin typeface="Aller" panose="02000503030000020004" pitchFamily="2" charset="0"/>
              </a:rPr>
              <a:t>in the Palestinian and other Arab territories occupied since 1967 have no legal validity and constitute a serious obstruction to achieving a comprehensive, just and lasting peace in the Middle East.</a:t>
            </a:r>
          </a:p>
          <a:p>
            <a:pPr marL="0" indent="0">
              <a:buNone/>
            </a:pPr>
            <a:endParaRPr lang="en-US" b="1" dirty="0" smtClean="0">
              <a:solidFill>
                <a:schemeClr val="bg1"/>
              </a:solidFill>
              <a:latin typeface="Aller" panose="02000503030000020004" pitchFamily="2" charset="0"/>
            </a:endParaRPr>
          </a:p>
        </p:txBody>
      </p:sp>
    </p:spTree>
    <p:extLst>
      <p:ext uri="{BB962C8B-B14F-4D97-AF65-F5344CB8AC3E}">
        <p14:creationId xmlns:p14="http://schemas.microsoft.com/office/powerpoint/2010/main" val="13731033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02287" y="2382"/>
            <a:ext cx="5141713" cy="6855618"/>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2" y="3200400"/>
            <a:ext cx="5461346" cy="365759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81" y="1"/>
            <a:ext cx="5271651" cy="3200400"/>
          </a:xfrm>
          <a:prstGeom prst="rect">
            <a:avLst/>
          </a:prstGeom>
        </p:spPr>
      </p:pic>
      <p:sp>
        <p:nvSpPr>
          <p:cNvPr id="8" name="TextBox 7"/>
          <p:cNvSpPr txBox="1"/>
          <p:nvPr/>
        </p:nvSpPr>
        <p:spPr>
          <a:xfrm>
            <a:off x="304800" y="5810071"/>
            <a:ext cx="8610600" cy="1200329"/>
          </a:xfrm>
          <a:prstGeom prst="rect">
            <a:avLst/>
          </a:prstGeom>
          <a:noFill/>
          <a:effectLst>
            <a:outerShdw blurRad="50800" dist="50800" dir="5400000" algn="ctr" rotWithShape="0">
              <a:schemeClr val="tx1"/>
            </a:outerShdw>
          </a:effectLst>
        </p:spPr>
        <p:txBody>
          <a:bodyPr wrap="square" rtlCol="0">
            <a:spAutoFit/>
          </a:bodyPr>
          <a:lstStyle/>
          <a:p>
            <a:pPr algn="ctr"/>
            <a:r>
              <a:rPr lang="en-US" sz="7200" b="1" dirty="0" smtClean="0">
                <a:solidFill>
                  <a:srgbClr val="FFCC00"/>
                </a:solidFill>
                <a:effectLst>
                  <a:outerShdw blurRad="38100" dist="38100" dir="2700000" algn="tl">
                    <a:srgbClr val="000000">
                      <a:alpha val="43137"/>
                    </a:srgbClr>
                  </a:outerShdw>
                </a:effectLst>
                <a:latin typeface="Aller" panose="02000503030000020004" pitchFamily="2" charset="0"/>
              </a:rPr>
              <a:t>Settler Terrorism</a:t>
            </a:r>
            <a:endParaRPr lang="en-US" sz="7200" b="1" dirty="0">
              <a:solidFill>
                <a:srgbClr val="FFCC00"/>
              </a:solidFill>
              <a:effectLst>
                <a:outerShdw blurRad="38100" dist="38100" dir="2700000" algn="tl">
                  <a:srgbClr val="000000">
                    <a:alpha val="43137"/>
                  </a:srgbClr>
                </a:outerShdw>
              </a:effectLst>
              <a:latin typeface="Aller" panose="02000503030000020004" pitchFamily="2" charset="0"/>
            </a:endParaRPr>
          </a:p>
        </p:txBody>
      </p:sp>
      <p:sp>
        <p:nvSpPr>
          <p:cNvPr id="9" name="TextBox 8"/>
          <p:cNvSpPr txBox="1"/>
          <p:nvPr/>
        </p:nvSpPr>
        <p:spPr>
          <a:xfrm>
            <a:off x="228600" y="2362200"/>
            <a:ext cx="8610600" cy="1569660"/>
          </a:xfrm>
          <a:prstGeom prst="rect">
            <a:avLst/>
          </a:prstGeom>
          <a:noFill/>
          <a:effectLst>
            <a:outerShdw blurRad="50800" dist="50800" dir="5400000" algn="ctr" rotWithShape="0">
              <a:schemeClr val="tx1"/>
            </a:outerShdw>
          </a:effectLst>
        </p:spPr>
        <p:txBody>
          <a:bodyPr wrap="square" rtlCol="0">
            <a:spAutoFit/>
          </a:bodyPr>
          <a:lstStyle/>
          <a:p>
            <a:r>
              <a:rPr lang="en-US" sz="4800" b="1" dirty="0" err="1" smtClean="0">
                <a:solidFill>
                  <a:srgbClr val="FFCC00"/>
                </a:solidFill>
                <a:effectLst>
                  <a:outerShdw blurRad="38100" dist="38100" dir="2700000" algn="tl">
                    <a:srgbClr val="000000">
                      <a:alpha val="43137"/>
                    </a:srgbClr>
                  </a:outerShdw>
                </a:effectLst>
                <a:latin typeface="Aller" panose="02000503030000020004" pitchFamily="2" charset="0"/>
              </a:rPr>
              <a:t>Shuhada</a:t>
            </a:r>
            <a:r>
              <a:rPr lang="en-US" sz="4800" b="1" dirty="0" smtClean="0">
                <a:solidFill>
                  <a:srgbClr val="FFCC00"/>
                </a:solidFill>
                <a:effectLst>
                  <a:outerShdw blurRad="38100" dist="38100" dir="2700000" algn="tl">
                    <a:srgbClr val="000000">
                      <a:alpha val="43137"/>
                    </a:srgbClr>
                  </a:outerShdw>
                </a:effectLst>
                <a:latin typeface="Aller" panose="02000503030000020004" pitchFamily="2" charset="0"/>
              </a:rPr>
              <a:t> Street </a:t>
            </a:r>
            <a:br>
              <a:rPr lang="en-US" sz="4800" b="1" dirty="0" smtClean="0">
                <a:solidFill>
                  <a:srgbClr val="FFCC00"/>
                </a:solidFill>
                <a:effectLst>
                  <a:outerShdw blurRad="38100" dist="38100" dir="2700000" algn="tl">
                    <a:srgbClr val="000000">
                      <a:alpha val="43137"/>
                    </a:srgbClr>
                  </a:outerShdw>
                </a:effectLst>
                <a:latin typeface="Aller" panose="02000503030000020004" pitchFamily="2" charset="0"/>
              </a:rPr>
            </a:br>
            <a:r>
              <a:rPr lang="en-US" sz="4800" b="1" dirty="0" smtClean="0">
                <a:solidFill>
                  <a:srgbClr val="FFCC00"/>
                </a:solidFill>
                <a:effectLst>
                  <a:outerShdw blurRad="38100" dist="38100" dir="2700000" algn="tl">
                    <a:srgbClr val="000000">
                      <a:alpha val="43137"/>
                    </a:srgbClr>
                  </a:outerShdw>
                </a:effectLst>
                <a:latin typeface="Aller" panose="02000503030000020004" pitchFamily="2" charset="0"/>
              </a:rPr>
              <a:t>Hebron</a:t>
            </a:r>
            <a:endParaRPr lang="en-US" sz="4800" b="1" dirty="0">
              <a:solidFill>
                <a:srgbClr val="FFCC00"/>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209987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04" y="-533399"/>
            <a:ext cx="9143256" cy="7391400"/>
          </a:xfrm>
          <a:prstGeom prst="rect">
            <a:avLst/>
          </a:prstGeom>
        </p:spPr>
      </p:pic>
    </p:spTree>
    <p:extLst>
      <p:ext uri="{BB962C8B-B14F-4D97-AF65-F5344CB8AC3E}">
        <p14:creationId xmlns:p14="http://schemas.microsoft.com/office/powerpoint/2010/main" val="947646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152400" y="738188"/>
            <a:ext cx="8839200" cy="4876800"/>
          </a:xfrm>
          <a:effectLst>
            <a:outerShdw dist="35921" dir="2700000" algn="ctr" rotWithShape="0">
              <a:schemeClr val="tx2"/>
            </a:outerShdw>
          </a:effectLst>
        </p:spPr>
        <p:txBody>
          <a:bodyPr/>
          <a:lstStyle/>
          <a:p>
            <a:pPr algn="ctr" eaLnBrk="1" hangingPunct="1">
              <a:buFontTx/>
              <a:buNone/>
            </a:pPr>
            <a:r>
              <a:rPr lang="en-US" altLang="en-US" sz="5400" b="1" dirty="0" smtClean="0">
                <a:solidFill>
                  <a:srgbClr val="FFCC00"/>
                </a:solidFill>
                <a:latin typeface="Aller" pitchFamily="2" charset="0"/>
              </a:rPr>
              <a:t>Jesus as Israel:</a:t>
            </a:r>
          </a:p>
          <a:p>
            <a:pPr algn="ctr" eaLnBrk="1" hangingPunct="1">
              <a:buFontTx/>
              <a:buNone/>
            </a:pPr>
            <a:r>
              <a:rPr lang="en-US" altLang="en-US" sz="3600" b="1" dirty="0" smtClean="0">
                <a:solidFill>
                  <a:schemeClr val="bg1"/>
                </a:solidFill>
                <a:latin typeface="Aller" pitchFamily="2" charset="0"/>
              </a:rPr>
              <a:t>John 15:1 - Jesus is the “true vine”</a:t>
            </a:r>
          </a:p>
          <a:p>
            <a:pPr algn="ctr" eaLnBrk="1" hangingPunct="1">
              <a:buFontTx/>
              <a:buNone/>
            </a:pPr>
            <a:r>
              <a:rPr lang="en-US" altLang="en-US" sz="3600" b="1" dirty="0" smtClean="0">
                <a:solidFill>
                  <a:schemeClr val="bg1"/>
                </a:solidFill>
                <a:latin typeface="Aller" pitchFamily="2" charset="0"/>
              </a:rPr>
              <a:t>Matt. 2:15 – Jesus is “firstborn Son”</a:t>
            </a:r>
          </a:p>
          <a:p>
            <a:pPr algn="ctr" eaLnBrk="1" hangingPunct="1">
              <a:buFontTx/>
              <a:buNone/>
            </a:pPr>
            <a:r>
              <a:rPr lang="en-US" altLang="en-US" sz="3600" b="1" dirty="0" smtClean="0">
                <a:solidFill>
                  <a:schemeClr val="bg1"/>
                </a:solidFill>
                <a:latin typeface="Aller" pitchFamily="2" charset="0"/>
              </a:rPr>
              <a:t>John 2:21 – Jesus is the “Temple”</a:t>
            </a:r>
          </a:p>
          <a:p>
            <a:pPr algn="ctr" eaLnBrk="1" hangingPunct="1">
              <a:buFontTx/>
              <a:buNone/>
            </a:pPr>
            <a:r>
              <a:rPr lang="en-US" altLang="en-US" sz="3600" b="1" dirty="0" smtClean="0">
                <a:solidFill>
                  <a:schemeClr val="bg1"/>
                </a:solidFill>
                <a:latin typeface="Aller" pitchFamily="2" charset="0"/>
              </a:rPr>
              <a:t>Isaiah – Servant </a:t>
            </a:r>
            <a:r>
              <a:rPr lang="en-US" altLang="en-US" sz="3600" b="1" dirty="0">
                <a:solidFill>
                  <a:schemeClr val="bg1"/>
                </a:solidFill>
                <a:latin typeface="Aller" pitchFamily="2" charset="0"/>
              </a:rPr>
              <a:t>i</a:t>
            </a:r>
            <a:r>
              <a:rPr lang="en-US" altLang="en-US" sz="3600" b="1" dirty="0" smtClean="0">
                <a:solidFill>
                  <a:schemeClr val="bg1"/>
                </a:solidFill>
                <a:latin typeface="Aller" pitchFamily="2" charset="0"/>
              </a:rPr>
              <a:t>s also Israel</a:t>
            </a:r>
          </a:p>
          <a:p>
            <a:pPr algn="ctr" eaLnBrk="1" hangingPunct="1">
              <a:buFontTx/>
              <a:buNone/>
            </a:pPr>
            <a:endParaRPr lang="en-US" altLang="en-US" sz="3600" b="1" dirty="0" smtClean="0">
              <a:solidFill>
                <a:schemeClr val="bg1"/>
              </a:solidFill>
              <a:latin typeface="Aller" pitchFamily="2" charset="0"/>
            </a:endParaRPr>
          </a:p>
          <a:p>
            <a:pPr algn="ctr" eaLnBrk="1" hangingPunct="1">
              <a:buFontTx/>
              <a:buNone/>
            </a:pPr>
            <a:endParaRPr lang="en-US" altLang="en-US" sz="3600" b="1" dirty="0" smtClean="0">
              <a:solidFill>
                <a:schemeClr val="bg1"/>
              </a:solidFill>
              <a:latin typeface="Aller" pitchFamily="2" charset="0"/>
            </a:endParaRPr>
          </a:p>
        </p:txBody>
      </p:sp>
      <p:sp>
        <p:nvSpPr>
          <p:cNvPr id="3075" name="Rectangle 4"/>
          <p:cNvSpPr>
            <a:spLocks noChangeArrowheads="1"/>
          </p:cNvSpPr>
          <p:nvPr/>
        </p:nvSpPr>
        <p:spPr bwMode="auto">
          <a:xfrm>
            <a:off x="1524000" y="1219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6" name="Rectangle 5"/>
          <p:cNvSpPr>
            <a:spLocks noChangeArrowheads="1"/>
          </p:cNvSpPr>
          <p:nvPr/>
        </p:nvSpPr>
        <p:spPr bwMode="auto">
          <a:xfrm>
            <a:off x="1603375" y="2185988"/>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7" name="Rectangle 6"/>
          <p:cNvSpPr>
            <a:spLocks noChangeArrowheads="1"/>
          </p:cNvSpPr>
          <p:nvPr/>
        </p:nvSpPr>
        <p:spPr bwMode="auto">
          <a:xfrm>
            <a:off x="1600200" y="32766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8" name="Rectangle 7"/>
          <p:cNvSpPr>
            <a:spLocks noChangeArrowheads="1"/>
          </p:cNvSpPr>
          <p:nvPr/>
        </p:nvSpPr>
        <p:spPr bwMode="auto">
          <a:xfrm>
            <a:off x="1524000" y="42672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
        <p:nvSpPr>
          <p:cNvPr id="3079" name="Rectangle 8"/>
          <p:cNvSpPr>
            <a:spLocks noChangeArrowheads="1"/>
          </p:cNvSpPr>
          <p:nvPr/>
        </p:nvSpPr>
        <p:spPr bwMode="auto">
          <a:xfrm>
            <a:off x="1524000" y="5257800"/>
            <a:ext cx="5943600" cy="9906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buFontTx/>
              <a:buNone/>
            </a:pPr>
            <a:endParaRPr lang="en-US" altLang="en-US" sz="6000" b="1">
              <a:solidFill>
                <a:srgbClr val="FFCC00"/>
              </a:solidFill>
            </a:endParaRPr>
          </a:p>
        </p:txBody>
      </p:sp>
    </p:spTree>
    <p:extLst>
      <p:ext uri="{BB962C8B-B14F-4D97-AF65-F5344CB8AC3E}">
        <p14:creationId xmlns:p14="http://schemas.microsoft.com/office/powerpoint/2010/main" val="14695970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105400"/>
            <a:ext cx="9144000" cy="12788507"/>
          </a:xfrm>
        </p:spPr>
      </p:pic>
    </p:spTree>
    <p:extLst>
      <p:ext uri="{BB962C8B-B14F-4D97-AF65-F5344CB8AC3E}">
        <p14:creationId xmlns:p14="http://schemas.microsoft.com/office/powerpoint/2010/main" val="30236887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52946"/>
            <a:ext cx="9128106" cy="8325346"/>
          </a:xfrm>
        </p:spPr>
      </p:pic>
    </p:spTree>
    <p:extLst>
      <p:ext uri="{BB962C8B-B14F-4D97-AF65-F5344CB8AC3E}">
        <p14:creationId xmlns:p14="http://schemas.microsoft.com/office/powerpoint/2010/main" val="25910244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519" y="34118"/>
            <a:ext cx="5117911" cy="6823881"/>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30707"/>
            <a:ext cx="5120469" cy="6827293"/>
          </a:xfrm>
        </p:spPr>
      </p:pic>
    </p:spTree>
    <p:extLst>
      <p:ext uri="{BB962C8B-B14F-4D97-AF65-F5344CB8AC3E}">
        <p14:creationId xmlns:p14="http://schemas.microsoft.com/office/powerpoint/2010/main" val="5215596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043" y="-5443"/>
            <a:ext cx="5867400" cy="3908958"/>
          </a:xfrm>
          <a:prstGeom prst="rect">
            <a:avLst/>
          </a:prstGeom>
        </p:spPr>
      </p:pic>
      <p:pic>
        <p:nvPicPr>
          <p:cNvPr id="4"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971801"/>
            <a:ext cx="9125580" cy="6067278"/>
          </a:xfr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43"/>
            <a:ext cx="5029200" cy="3343738"/>
          </a:xfrm>
          <a:prstGeom prst="rect">
            <a:avLst/>
          </a:prstGeom>
        </p:spPr>
      </p:pic>
    </p:spTree>
    <p:extLst>
      <p:ext uri="{BB962C8B-B14F-4D97-AF65-F5344CB8AC3E}">
        <p14:creationId xmlns:p14="http://schemas.microsoft.com/office/powerpoint/2010/main" val="16126242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Six-Day War was forced upon us; however, the war’s seventh day, which began on June 12, 1967 and has continued to this day, is the product of our choice. We enthusiastically chose to become a colonial society, ignoring international treaties, expropriating lands, transferring settlers from Israel into occupied territories, engaging in theft and finding justification for all these activities. Passionately desiring to keep the occupied territories, we developed two judicial systems: one—progressive, liberal—in Israel and the other—cruel, injurious—in the occupied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territories... </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95615747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lstStyle/>
          <a:p>
            <a:pPr marL="0" indent="0">
              <a:buNone/>
            </a:pP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…In effect, we established an apartheid regime in the occupied territories immediately following their capture. That oppressive regime exists to this day.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…the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killing of little children fleeing for safety; the executions, without trial, of wanted persons who were not on their way to launch a terrorist act; and the encirclements, closures and roadblocks that have turned the lives of millions into a nightmare. Even if all these actions stem from our need to defend ourselves under an occupation’s conditions, the occupation’s non-existence would render them unnecessary.</a:t>
            </a:r>
          </a:p>
          <a:p>
            <a:pPr marL="0" indent="0">
              <a:buNone/>
            </a:pP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12303838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4525963"/>
          </a:xfrm>
        </p:spPr>
        <p:txBody>
          <a:bodyPr/>
          <a:lstStyle/>
          <a:p>
            <a:pPr marL="0" indent="0">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…This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is a harsh reality that is causing us to lose the moral base of our existence as a free, just society and to jeopardize Israel’s long-term survival.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An occupation regime undermines those principles of moral justice and prevents the attainment of peace. Thus, that regime endangers Israel’s existence</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t>
            </a:r>
          </a:p>
          <a:p>
            <a:pPr marL="0" indent="0" algn="r">
              <a:buNone/>
            </a:pP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-Michael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Ben-</a:t>
            </a:r>
            <a:r>
              <a:rPr lang="en-US" sz="2800" b="1" dirty="0" err="1">
                <a:solidFill>
                  <a:schemeClr val="bg1"/>
                </a:solidFill>
                <a:effectLst>
                  <a:outerShdw blurRad="38100" dist="38100" dir="2700000" algn="tl">
                    <a:srgbClr val="000000">
                      <a:alpha val="43137"/>
                    </a:srgbClr>
                  </a:outerShdw>
                </a:effectLst>
                <a:latin typeface="Aller" panose="02000503030000020004" pitchFamily="2" charset="0"/>
              </a:rPr>
              <a:t>Yair</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Former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Supreme Court Acting Justice,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
            </a:r>
            <a:b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b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Attorney </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General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(Rabin</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Peres</a:t>
            </a:r>
            <a:r>
              <a:rPr lang="en-US" sz="2800"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sz="2800" b="1" dirty="0" smtClean="0">
                <a:solidFill>
                  <a:schemeClr val="bg1"/>
                </a:solidFill>
                <a:effectLst>
                  <a:outerShdw blurRad="38100" dist="38100" dir="2700000" algn="tl">
                    <a:srgbClr val="000000">
                      <a:alpha val="43137"/>
                    </a:srgbClr>
                  </a:outerShdw>
                </a:effectLst>
                <a:latin typeface="Aller" panose="02000503030000020004" pitchFamily="2" charset="0"/>
              </a:rPr>
              <a:t>Netanyahu)</a:t>
            </a: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endParaRPr lang="en-US" sz="20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buNone/>
            </a:pPr>
            <a:r>
              <a:rPr lang="en-US" sz="2000" dirty="0" smtClean="0">
                <a:solidFill>
                  <a:schemeClr val="bg1"/>
                </a:solidFill>
                <a:effectLst>
                  <a:outerShdw blurRad="38100" dist="38100" dir="2700000" algn="tl">
                    <a:srgbClr val="000000">
                      <a:alpha val="43137"/>
                    </a:srgbClr>
                  </a:outerShdw>
                </a:effectLst>
                <a:latin typeface="Aller" panose="02000503030000020004" pitchFamily="2" charset="0"/>
              </a:rPr>
              <a:t>In Carey </a:t>
            </a:r>
            <a:r>
              <a:rPr lang="en-US" sz="2000" dirty="0">
                <a:solidFill>
                  <a:schemeClr val="bg1"/>
                </a:solidFill>
                <a:effectLst>
                  <a:outerShdw blurRad="38100" dist="38100" dir="2700000" algn="tl">
                    <a:srgbClr val="000000">
                      <a:alpha val="43137"/>
                    </a:srgbClr>
                  </a:outerShdw>
                </a:effectLst>
                <a:latin typeface="Aller" panose="02000503030000020004" pitchFamily="2" charset="0"/>
              </a:rPr>
              <a:t>&amp; </a:t>
            </a:r>
            <a:r>
              <a:rPr lang="en-US" sz="2000" dirty="0" err="1">
                <a:solidFill>
                  <a:schemeClr val="bg1"/>
                </a:solidFill>
                <a:effectLst>
                  <a:outerShdw blurRad="38100" dist="38100" dir="2700000" algn="tl">
                    <a:srgbClr val="000000">
                      <a:alpha val="43137"/>
                    </a:srgbClr>
                  </a:outerShdw>
                </a:effectLst>
                <a:latin typeface="Aller" panose="02000503030000020004" pitchFamily="2" charset="0"/>
              </a:rPr>
              <a:t>Shainin</a:t>
            </a:r>
            <a:r>
              <a:rPr lang="en-US" sz="2000" dirty="0">
                <a:solidFill>
                  <a:schemeClr val="bg1"/>
                </a:solidFill>
                <a:effectLst>
                  <a:outerShdw blurRad="38100" dist="38100" dir="2700000" algn="tl">
                    <a:srgbClr val="000000">
                      <a:alpha val="43137"/>
                    </a:srgbClr>
                  </a:outerShdw>
                </a:effectLst>
                <a:latin typeface="Aller" panose="02000503030000020004" pitchFamily="2" charset="0"/>
              </a:rPr>
              <a:t>, “The Other Israel: Voices of Refusal and Dissent” New York, The New Press. 13-15</a:t>
            </a:r>
          </a:p>
          <a:p>
            <a:pPr marL="0" indent="0">
              <a:buNone/>
            </a:pPr>
            <a:endParaRPr lang="en-US" sz="2800" b="1"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31071935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4237"/>
            <a:ext cx="8229600" cy="4525963"/>
          </a:xfrm>
        </p:spPr>
        <p:txBody>
          <a:bodyPr/>
          <a:lstStyle/>
          <a:p>
            <a:pPr marL="0" indent="0">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“Terrorism is a </a:t>
            </a:r>
            <a:r>
              <a:rPr lang="en-US" b="1" dirty="0">
                <a:solidFill>
                  <a:schemeClr val="bg1"/>
                </a:solidFill>
                <a:effectLst>
                  <a:outerShdw blurRad="38100" dist="38100" dir="2700000" algn="tl">
                    <a:srgbClr val="000000">
                      <a:alpha val="43137"/>
                    </a:srgbClr>
                  </a:outerShdw>
                </a:effectLst>
                <a:latin typeface="Aller" panose="02000503030000020004" pitchFamily="2" charset="0"/>
              </a:rPr>
              <a:t>terrible thing. But the fact remains that when a small nation is ruled by a larger power, terror is the only means at their disposal. This has always been true, and I fear this will always be the case. If we want to end terrorism, we must end the occupation and make peace</a:t>
            </a: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a:t>
            </a:r>
          </a:p>
          <a:p>
            <a:pPr marL="0" indent="0" algn="r">
              <a:buNone/>
            </a:pPr>
            <a:endParaRPr lang="en-US" b="1"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b="1" dirty="0" smtClean="0">
                <a:solidFill>
                  <a:schemeClr val="bg1"/>
                </a:solidFill>
                <a:effectLst>
                  <a:outerShdw blurRad="38100" dist="38100" dir="2700000" algn="tl">
                    <a:srgbClr val="000000">
                      <a:alpha val="43137"/>
                    </a:srgbClr>
                  </a:outerShdw>
                </a:effectLst>
                <a:latin typeface="Aller" panose="02000503030000020004" pitchFamily="2" charset="0"/>
              </a:rPr>
              <a:t>-Gen</a:t>
            </a:r>
            <a:r>
              <a:rPr lang="en-US"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b="1" dirty="0" err="1">
                <a:solidFill>
                  <a:schemeClr val="bg1"/>
                </a:solidFill>
                <a:effectLst>
                  <a:outerShdw blurRad="38100" dist="38100" dir="2700000" algn="tl">
                    <a:srgbClr val="000000">
                      <a:alpha val="43137"/>
                    </a:srgbClr>
                  </a:outerShdw>
                </a:effectLst>
                <a:latin typeface="Aller" panose="02000503030000020004" pitchFamily="2" charset="0"/>
              </a:rPr>
              <a:t>Matti</a:t>
            </a:r>
            <a:r>
              <a:rPr lang="en-US" b="1" dirty="0">
                <a:solidFill>
                  <a:schemeClr val="bg1"/>
                </a:solidFill>
                <a:effectLst>
                  <a:outerShdw blurRad="38100" dist="38100" dir="2700000" algn="tl">
                    <a:srgbClr val="000000">
                      <a:alpha val="43137"/>
                    </a:srgbClr>
                  </a:outerShdw>
                </a:effectLst>
                <a:latin typeface="Aller" panose="02000503030000020004" pitchFamily="2" charset="0"/>
              </a:rPr>
              <a:t> </a:t>
            </a:r>
            <a:r>
              <a:rPr lang="en-US" b="1" dirty="0" err="1">
                <a:solidFill>
                  <a:schemeClr val="bg1"/>
                </a:solidFill>
                <a:effectLst>
                  <a:outerShdw blurRad="38100" dist="38100" dir="2700000" algn="tl">
                    <a:srgbClr val="000000">
                      <a:alpha val="43137"/>
                    </a:srgbClr>
                  </a:outerShdw>
                </a:effectLst>
                <a:latin typeface="Aller" panose="02000503030000020004" pitchFamily="2" charset="0"/>
              </a:rPr>
              <a:t>Peled</a:t>
            </a:r>
            <a:endParaRPr lang="en-US" b="1" dirty="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endParaRPr lang="en-US" sz="2000" dirty="0" smtClean="0">
              <a:solidFill>
                <a:schemeClr val="bg1"/>
              </a:solidFill>
              <a:effectLst>
                <a:outerShdw blurRad="38100" dist="38100" dir="2700000" algn="tl">
                  <a:srgbClr val="000000">
                    <a:alpha val="43137"/>
                  </a:srgbClr>
                </a:outerShdw>
              </a:effectLst>
              <a:latin typeface="Aller" panose="02000503030000020004" pitchFamily="2" charset="0"/>
            </a:endParaRPr>
          </a:p>
          <a:p>
            <a:pPr marL="0" indent="0" algn="r">
              <a:buNone/>
            </a:pPr>
            <a:r>
              <a:rPr lang="en-US" sz="2000" dirty="0" err="1" smtClean="0">
                <a:solidFill>
                  <a:schemeClr val="bg1"/>
                </a:solidFill>
                <a:effectLst>
                  <a:outerShdw blurRad="38100" dist="38100" dir="2700000" algn="tl">
                    <a:srgbClr val="000000">
                      <a:alpha val="43137"/>
                    </a:srgbClr>
                  </a:outerShdw>
                </a:effectLst>
                <a:latin typeface="Aller" panose="02000503030000020004" pitchFamily="2" charset="0"/>
              </a:rPr>
              <a:t>Miko</a:t>
            </a:r>
            <a:r>
              <a:rPr lang="en-US" sz="2000" dirty="0" smtClean="0">
                <a:solidFill>
                  <a:schemeClr val="bg1"/>
                </a:solidFill>
                <a:effectLst>
                  <a:outerShdw blurRad="38100" dist="38100" dir="2700000" algn="tl">
                    <a:srgbClr val="000000">
                      <a:alpha val="43137"/>
                    </a:srgbClr>
                  </a:outerShdw>
                </a:effectLst>
                <a:latin typeface="Aller" panose="02000503030000020004" pitchFamily="2" charset="0"/>
              </a:rPr>
              <a:t>, </a:t>
            </a:r>
            <a:r>
              <a:rPr lang="en-US" sz="2000" dirty="0" err="1" smtClean="0">
                <a:solidFill>
                  <a:schemeClr val="bg1"/>
                </a:solidFill>
                <a:effectLst>
                  <a:outerShdw blurRad="38100" dist="38100" dir="2700000" algn="tl">
                    <a:srgbClr val="000000">
                      <a:alpha val="43137"/>
                    </a:srgbClr>
                  </a:outerShdw>
                </a:effectLst>
                <a:latin typeface="Aller" panose="02000503030000020004" pitchFamily="2" charset="0"/>
              </a:rPr>
              <a:t>Peled</a:t>
            </a:r>
            <a:r>
              <a:rPr lang="en-US" sz="2000" dirty="0">
                <a:solidFill>
                  <a:schemeClr val="bg1"/>
                </a:solidFill>
                <a:effectLst>
                  <a:outerShdw blurRad="38100" dist="38100" dir="2700000" algn="tl">
                    <a:srgbClr val="000000">
                      <a:alpha val="43137"/>
                    </a:srgbClr>
                  </a:outerShdw>
                </a:effectLst>
                <a:latin typeface="Aller" panose="02000503030000020004" pitchFamily="2" charset="0"/>
              </a:rPr>
              <a:t>,</a:t>
            </a:r>
            <a:r>
              <a:rPr lang="en-US" sz="2000" dirty="0" smtClean="0">
                <a:solidFill>
                  <a:schemeClr val="bg1"/>
                </a:solidFill>
                <a:effectLst>
                  <a:outerShdw blurRad="38100" dist="38100" dir="2700000" algn="tl">
                    <a:srgbClr val="000000">
                      <a:alpha val="43137"/>
                    </a:srgbClr>
                  </a:outerShdw>
                </a:effectLst>
                <a:latin typeface="Aller" panose="02000503030000020004" pitchFamily="2" charset="0"/>
              </a:rPr>
              <a:t> “The General’s Son”</a:t>
            </a:r>
            <a:endParaRPr lang="en-US" sz="2000" dirty="0">
              <a:solidFill>
                <a:schemeClr val="bg1"/>
              </a:solidFill>
              <a:effectLst>
                <a:outerShdw blurRad="38100" dist="38100" dir="2700000" algn="tl">
                  <a:srgbClr val="000000">
                    <a:alpha val="43137"/>
                  </a:srgbClr>
                </a:outerShdw>
              </a:effectLst>
              <a:latin typeface="Aller" panose="02000503030000020004" pitchFamily="2" charset="0"/>
            </a:endParaRPr>
          </a:p>
        </p:txBody>
      </p:sp>
    </p:spTree>
    <p:extLst>
      <p:ext uri="{BB962C8B-B14F-4D97-AF65-F5344CB8AC3E}">
        <p14:creationId xmlns:p14="http://schemas.microsoft.com/office/powerpoint/2010/main" val="4536788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lstStyle/>
          <a:p>
            <a:pPr marL="0" indent="0">
              <a:buNone/>
            </a:pPr>
            <a:r>
              <a:rPr lang="en-US" sz="2800" b="1" dirty="0" smtClean="0">
                <a:solidFill>
                  <a:schemeClr val="bg1"/>
                </a:solidFill>
                <a:latin typeface="Aller" panose="02000503030000020004" pitchFamily="2" charset="0"/>
              </a:rPr>
              <a:t>“Shorn </a:t>
            </a:r>
            <a:r>
              <a:rPr lang="en-US" sz="2800" b="1" dirty="0">
                <a:solidFill>
                  <a:schemeClr val="bg1"/>
                </a:solidFill>
                <a:latin typeface="Aller" panose="02000503030000020004" pitchFamily="2" charset="0"/>
              </a:rPr>
              <a:t>of the hysteria, and with exceptions, a lot of the opposition to Israel’s actions has little or nothing to do with it being a Jewish state. Had it been a Hindu or a Buddhist state, for example, the Palestinians would have been no less embittered if the state in question had dispossessed them and then proceeded to dispossess them further. And it would still have attracted the opprobrium of people around the world, plenty of Jews included, who held a commitment to basic justice and fairness </a:t>
            </a:r>
            <a:r>
              <a:rPr lang="en-US" sz="2800" b="1" dirty="0" smtClean="0">
                <a:solidFill>
                  <a:schemeClr val="bg1"/>
                </a:solidFill>
                <a:latin typeface="Aller" panose="02000503030000020004" pitchFamily="2" charset="0"/>
              </a:rPr>
              <a:t>and…</a:t>
            </a:r>
            <a:endParaRPr lang="en-US" sz="2000" dirty="0">
              <a:solidFill>
                <a:schemeClr val="bg1"/>
              </a:solidFill>
            </a:endParaRPr>
          </a:p>
        </p:txBody>
      </p:sp>
    </p:spTree>
    <p:extLst>
      <p:ext uri="{BB962C8B-B14F-4D97-AF65-F5344CB8AC3E}">
        <p14:creationId xmlns:p14="http://schemas.microsoft.com/office/powerpoint/2010/main" val="21655524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lstStyle/>
          <a:p>
            <a:pPr marL="0" indent="0">
              <a:buNone/>
            </a:pPr>
            <a:r>
              <a:rPr lang="en-US" sz="2800" b="1" dirty="0">
                <a:solidFill>
                  <a:schemeClr val="bg1"/>
                </a:solidFill>
                <a:latin typeface="Aller" panose="02000503030000020004" pitchFamily="2" charset="0"/>
              </a:rPr>
              <a:t>the right to self-determination - the very attributes that, at an earlier point in time, underpinned widespread sympathy for a Jewish state</a:t>
            </a:r>
            <a:r>
              <a:rPr lang="en-US" sz="2800" b="1" i="1" dirty="0">
                <a:solidFill>
                  <a:schemeClr val="bg1"/>
                </a:solidFill>
                <a:latin typeface="Aller" panose="02000503030000020004" pitchFamily="2" charset="0"/>
              </a:rPr>
              <a:t>.</a:t>
            </a:r>
            <a:r>
              <a:rPr lang="en-US" sz="2800" b="1" dirty="0">
                <a:solidFill>
                  <a:schemeClr val="bg1"/>
                </a:solidFill>
                <a:latin typeface="Aller" panose="02000503030000020004" pitchFamily="2" charset="0"/>
              </a:rPr>
              <a:t>”</a:t>
            </a:r>
          </a:p>
          <a:p>
            <a:pPr marL="0" indent="0" algn="r">
              <a:buNone/>
            </a:pPr>
            <a:r>
              <a:rPr lang="en-US" sz="2800" dirty="0" smtClean="0">
                <a:solidFill>
                  <a:schemeClr val="bg1"/>
                </a:solidFill>
                <a:latin typeface="Aller" panose="02000503030000020004" pitchFamily="2" charset="0"/>
              </a:rPr>
              <a:t>-</a:t>
            </a:r>
            <a:r>
              <a:rPr lang="en-US" sz="2800" dirty="0" err="1" smtClean="0">
                <a:solidFill>
                  <a:schemeClr val="bg1"/>
                </a:solidFill>
                <a:latin typeface="Aller" panose="02000503030000020004" pitchFamily="2" charset="0"/>
              </a:rPr>
              <a:t>Dr</a:t>
            </a:r>
            <a:r>
              <a:rPr lang="en-US" sz="2800" dirty="0" smtClean="0">
                <a:solidFill>
                  <a:schemeClr val="bg1"/>
                </a:solidFill>
                <a:latin typeface="Aller" panose="02000503030000020004" pitchFamily="2" charset="0"/>
              </a:rPr>
              <a:t> </a:t>
            </a:r>
            <a:r>
              <a:rPr lang="en-US" sz="2800" dirty="0">
                <a:solidFill>
                  <a:schemeClr val="bg1"/>
                </a:solidFill>
                <a:latin typeface="Aller" panose="02000503030000020004" pitchFamily="2" charset="0"/>
              </a:rPr>
              <a:t>Tony Klug, 2009</a:t>
            </a:r>
            <a:br>
              <a:rPr lang="en-US" sz="2800" dirty="0">
                <a:solidFill>
                  <a:schemeClr val="bg1"/>
                </a:solidFill>
                <a:latin typeface="Aller" panose="02000503030000020004" pitchFamily="2" charset="0"/>
              </a:rPr>
            </a:br>
            <a:r>
              <a:rPr lang="en-US" sz="2800" dirty="0">
                <a:solidFill>
                  <a:schemeClr val="bg1"/>
                </a:solidFill>
                <a:latin typeface="Aller" panose="02000503030000020004" pitchFamily="2" charset="0"/>
              </a:rPr>
              <a:t>Special advisor on the Middle </a:t>
            </a:r>
            <a:r>
              <a:rPr lang="en-US" sz="2800" dirty="0" smtClean="0">
                <a:solidFill>
                  <a:schemeClr val="bg1"/>
                </a:solidFill>
                <a:latin typeface="Aller" panose="02000503030000020004" pitchFamily="2" charset="0"/>
              </a:rPr>
              <a:t>East, </a:t>
            </a:r>
            <a:br>
              <a:rPr lang="en-US" sz="2800" dirty="0" smtClean="0">
                <a:solidFill>
                  <a:schemeClr val="bg1"/>
                </a:solidFill>
                <a:latin typeface="Aller" panose="02000503030000020004" pitchFamily="2" charset="0"/>
              </a:rPr>
            </a:br>
            <a:r>
              <a:rPr lang="en-US" sz="2800" dirty="0" smtClean="0">
                <a:solidFill>
                  <a:schemeClr val="bg1"/>
                </a:solidFill>
                <a:latin typeface="Aller" panose="02000503030000020004" pitchFamily="2" charset="0"/>
              </a:rPr>
              <a:t>Oxford </a:t>
            </a:r>
            <a:r>
              <a:rPr lang="en-US" sz="2800" dirty="0">
                <a:solidFill>
                  <a:schemeClr val="bg1"/>
                </a:solidFill>
                <a:latin typeface="Aller" panose="02000503030000020004" pitchFamily="2" charset="0"/>
              </a:rPr>
              <a:t>Research </a:t>
            </a:r>
            <a:r>
              <a:rPr lang="en-US" sz="2800" dirty="0" smtClean="0">
                <a:solidFill>
                  <a:schemeClr val="bg1"/>
                </a:solidFill>
                <a:latin typeface="Aller" panose="02000503030000020004" pitchFamily="2" charset="0"/>
              </a:rPr>
              <a:t>Group</a:t>
            </a:r>
            <a:endParaRPr lang="en-US" sz="2000" dirty="0">
              <a:solidFill>
                <a:schemeClr val="bg1"/>
              </a:solidFill>
            </a:endParaRPr>
          </a:p>
        </p:txBody>
      </p:sp>
    </p:spTree>
    <p:extLst>
      <p:ext uri="{BB962C8B-B14F-4D97-AF65-F5344CB8AC3E}">
        <p14:creationId xmlns:p14="http://schemas.microsoft.com/office/powerpoint/2010/main" val="4232586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9113</TotalTime>
  <Words>7958</Words>
  <Application>Microsoft Office PowerPoint</Application>
  <PresentationFormat>On-screen Show (4:3)</PresentationFormat>
  <Paragraphs>598</Paragraphs>
  <Slides>115</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Arial</vt:lpstr>
      <vt:lpstr>Calibri</vt:lpstr>
      <vt:lpstr>Aller</vt:lpstr>
      <vt:lpstr>Lithograph</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James-Michael Smith</dc:creator>
  <cp:lastModifiedBy>James-Michael Smith</cp:lastModifiedBy>
  <cp:revision>148</cp:revision>
  <dcterms:created xsi:type="dcterms:W3CDTF">2010-03-11T18:01:09Z</dcterms:created>
  <dcterms:modified xsi:type="dcterms:W3CDTF">2014-04-11T03:32:25Z</dcterms:modified>
</cp:coreProperties>
</file>